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85" r:id="rId2"/>
    <p:sldId id="487" r:id="rId3"/>
    <p:sldId id="489" r:id="rId4"/>
    <p:sldId id="542" r:id="rId5"/>
    <p:sldId id="539" r:id="rId6"/>
    <p:sldId id="544" r:id="rId7"/>
    <p:sldId id="545" r:id="rId8"/>
    <p:sldId id="547" r:id="rId9"/>
    <p:sldId id="548" r:id="rId10"/>
    <p:sldId id="549" r:id="rId11"/>
    <p:sldId id="551" r:id="rId12"/>
    <p:sldId id="543" r:id="rId13"/>
    <p:sldId id="552" r:id="rId14"/>
    <p:sldId id="553" r:id="rId15"/>
    <p:sldId id="491" r:id="rId16"/>
    <p:sldId id="534" r:id="rId17"/>
    <p:sldId id="459" r:id="rId18"/>
    <p:sldId id="563" r:id="rId19"/>
    <p:sldId id="554" r:id="rId20"/>
    <p:sldId id="524" r:id="rId21"/>
    <p:sldId id="525" r:id="rId22"/>
    <p:sldId id="527" r:id="rId23"/>
    <p:sldId id="528" r:id="rId24"/>
    <p:sldId id="529" r:id="rId25"/>
    <p:sldId id="530" r:id="rId26"/>
    <p:sldId id="531" r:id="rId27"/>
    <p:sldId id="533" r:id="rId28"/>
    <p:sldId id="427" r:id="rId29"/>
    <p:sldId id="428"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FF"/>
    <a:srgbClr val="CCFF66"/>
    <a:srgbClr val="99FF66"/>
    <a:srgbClr val="FAEA8C"/>
    <a:srgbClr val="FFFFCC"/>
    <a:srgbClr val="FFDC47"/>
    <a:srgbClr val="FF9900"/>
    <a:srgbClr val="FDE169"/>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浅色样式 2 - 强调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8838" autoAdjust="0"/>
    <p:restoredTop sz="86379" autoAdjust="0"/>
  </p:normalViewPr>
  <p:slideViewPr>
    <p:cSldViewPr>
      <p:cViewPr varScale="1">
        <p:scale>
          <a:sx n="77" d="100"/>
          <a:sy n="77" d="100"/>
        </p:scale>
        <p:origin x="-1164" y="-96"/>
      </p:cViewPr>
      <p:guideLst>
        <p:guide orient="horz" pos="2160"/>
        <p:guide pos="2880"/>
      </p:guideLst>
    </p:cSldViewPr>
  </p:slideViewPr>
  <p:outlineViewPr>
    <p:cViewPr>
      <p:scale>
        <a:sx n="33" d="100"/>
        <a:sy n="33" d="100"/>
      </p:scale>
      <p:origin x="270" y="11514"/>
    </p:cViewPr>
  </p:outlineViewPr>
  <p:notesTextViewPr>
    <p:cViewPr>
      <p:scale>
        <a:sx n="100" d="100"/>
        <a:sy n="100" d="100"/>
      </p:scale>
      <p:origin x="0" y="0"/>
    </p:cViewPr>
  </p:notesTextViewPr>
  <p:sorterViewPr>
    <p:cViewPr>
      <p:scale>
        <a:sx n="66" d="100"/>
        <a:sy n="66" d="100"/>
      </p:scale>
      <p:origin x="0" y="1872"/>
    </p:cViewPr>
  </p:sorterViewPr>
  <p:notesViewPr>
    <p:cSldViewPr>
      <p:cViewPr>
        <p:scale>
          <a:sx n="150" d="100"/>
          <a:sy n="150" d="100"/>
        </p:scale>
        <p:origin x="-912" y="10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FE59D-97B9-43E4-AA22-40D569ADAB4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CAC30F45-6A35-46CA-9028-F95FCCD027DF}">
      <dgm:prSet phldrT="[文本]"/>
      <dgm:spPr/>
      <dgm:t>
        <a:bodyPr/>
        <a:lstStyle/>
        <a:p>
          <a:r>
            <a:rPr lang="zh-CN" altLang="en-US" dirty="0" smtClean="0"/>
            <a:t>需要填写的内容：</a:t>
          </a:r>
          <a:endParaRPr lang="zh-CN" altLang="en-US" dirty="0"/>
        </a:p>
      </dgm:t>
    </dgm:pt>
    <dgm:pt modelId="{A81BF99D-ECCB-4619-8644-EFEF7A52A404}" type="parTrans" cxnId="{A9AF5B66-93C9-465E-BD96-D086CCC830D8}">
      <dgm:prSet/>
      <dgm:spPr/>
      <dgm:t>
        <a:bodyPr/>
        <a:lstStyle/>
        <a:p>
          <a:endParaRPr lang="zh-CN" altLang="en-US"/>
        </a:p>
      </dgm:t>
    </dgm:pt>
    <dgm:pt modelId="{8EC2FEC6-50B5-4B14-BDFA-34EFE51117BF}" type="sibTrans" cxnId="{A9AF5B66-93C9-465E-BD96-D086CCC830D8}">
      <dgm:prSet/>
      <dgm:spPr/>
      <dgm:t>
        <a:bodyPr/>
        <a:lstStyle/>
        <a:p>
          <a:endParaRPr lang="zh-CN" altLang="en-US"/>
        </a:p>
      </dgm:t>
    </dgm:pt>
    <dgm:pt modelId="{D9FB7AB7-00FD-4390-A29F-B862DA9A4C36}">
      <dgm:prSet phldrT="[文本]"/>
      <dgm:spPr/>
      <dgm:t>
        <a:bodyPr/>
        <a:lstStyle/>
        <a:p>
          <a:pPr algn="l"/>
          <a:r>
            <a:rPr lang="en-US" altLang="zh-CN" dirty="0" smtClean="0"/>
            <a:t>1.</a:t>
          </a:r>
          <a:r>
            <a:rPr lang="zh-CN" altLang="en-US" dirty="0" smtClean="0"/>
            <a:t>成果概况</a:t>
          </a:r>
          <a:endParaRPr lang="zh-CN" altLang="en-US" dirty="0"/>
        </a:p>
      </dgm:t>
    </dgm:pt>
    <dgm:pt modelId="{9AC02952-007C-4496-814C-0877F5B4424A}" type="parTrans" cxnId="{858D7AE0-9D79-4AD5-98CC-E496265C6D59}">
      <dgm:prSet/>
      <dgm:spPr/>
      <dgm:t>
        <a:bodyPr/>
        <a:lstStyle/>
        <a:p>
          <a:endParaRPr lang="zh-CN" altLang="en-US"/>
        </a:p>
      </dgm:t>
    </dgm:pt>
    <dgm:pt modelId="{DC391839-ECB8-4E0F-9235-1CD1B9026B92}" type="sibTrans" cxnId="{858D7AE0-9D79-4AD5-98CC-E496265C6D59}">
      <dgm:prSet/>
      <dgm:spPr/>
      <dgm:t>
        <a:bodyPr/>
        <a:lstStyle/>
        <a:p>
          <a:endParaRPr lang="zh-CN" altLang="en-US"/>
        </a:p>
      </dgm:t>
    </dgm:pt>
    <dgm:pt modelId="{4F87A6A6-35BD-4BA4-8ABF-D4C2B102A3AC}">
      <dgm:prSet phldrT="[文本]"/>
      <dgm:spPr/>
      <dgm:t>
        <a:bodyPr/>
        <a:lstStyle/>
        <a:p>
          <a:pPr algn="l"/>
          <a:r>
            <a:rPr lang="en-US" altLang="zh-CN" dirty="0" smtClean="0"/>
            <a:t>2.</a:t>
          </a:r>
          <a:r>
            <a:rPr lang="zh-CN" altLang="en-US" dirty="0" smtClean="0"/>
            <a:t>成果主要内容和创新点</a:t>
          </a:r>
          <a:endParaRPr lang="zh-CN" altLang="en-US" dirty="0"/>
        </a:p>
      </dgm:t>
    </dgm:pt>
    <dgm:pt modelId="{7B645DCF-3AC7-41F1-A05C-71DB81B2F19D}" type="parTrans" cxnId="{F165CE30-BA2A-4606-8140-5B2314B81F55}">
      <dgm:prSet/>
      <dgm:spPr/>
      <dgm:t>
        <a:bodyPr/>
        <a:lstStyle/>
        <a:p>
          <a:endParaRPr lang="zh-CN" altLang="en-US"/>
        </a:p>
      </dgm:t>
    </dgm:pt>
    <dgm:pt modelId="{3BC040F2-3D64-4FD2-B764-530A857C1F23}" type="sibTrans" cxnId="{F165CE30-BA2A-4606-8140-5B2314B81F55}">
      <dgm:prSet/>
      <dgm:spPr/>
      <dgm:t>
        <a:bodyPr/>
        <a:lstStyle/>
        <a:p>
          <a:endParaRPr lang="zh-CN" altLang="en-US"/>
        </a:p>
      </dgm:t>
    </dgm:pt>
    <dgm:pt modelId="{58A235B7-49BE-472B-923D-A7752BBD1E41}">
      <dgm:prSet phldrT="[文本]"/>
      <dgm:spPr/>
      <dgm:t>
        <a:bodyPr/>
        <a:lstStyle/>
        <a:p>
          <a:pPr algn="l"/>
          <a:r>
            <a:rPr lang="en-US" altLang="zh-CN" dirty="0" smtClean="0"/>
            <a:t>3.</a:t>
          </a:r>
          <a:r>
            <a:rPr lang="zh-CN" altLang="en-US" dirty="0" smtClean="0"/>
            <a:t>经济效益、社会效益与应用情况</a:t>
          </a:r>
          <a:endParaRPr lang="zh-CN" altLang="en-US" dirty="0"/>
        </a:p>
      </dgm:t>
    </dgm:pt>
    <dgm:pt modelId="{377C2FA1-FF02-4F79-A4E5-A030595A905E}" type="parTrans" cxnId="{FF4D89B2-2EEE-47FB-87E4-E40E802FECB5}">
      <dgm:prSet/>
      <dgm:spPr/>
      <dgm:t>
        <a:bodyPr/>
        <a:lstStyle/>
        <a:p>
          <a:endParaRPr lang="zh-CN" altLang="en-US"/>
        </a:p>
      </dgm:t>
    </dgm:pt>
    <dgm:pt modelId="{F2D95BDC-CA8A-4913-9616-C292B785087E}" type="sibTrans" cxnId="{FF4D89B2-2EEE-47FB-87E4-E40E802FECB5}">
      <dgm:prSet/>
      <dgm:spPr/>
      <dgm:t>
        <a:bodyPr/>
        <a:lstStyle/>
        <a:p>
          <a:endParaRPr lang="zh-CN" altLang="en-US"/>
        </a:p>
      </dgm:t>
    </dgm:pt>
    <dgm:pt modelId="{9A622ED1-69FD-4CDF-AD49-18AADF0BD2E6}">
      <dgm:prSet phldrT="[文本]"/>
      <dgm:spPr/>
      <dgm:t>
        <a:bodyPr/>
        <a:lstStyle/>
        <a:p>
          <a:pPr algn="l"/>
          <a:r>
            <a:rPr lang="en-US" altLang="zh-CN" dirty="0" smtClean="0"/>
            <a:t>4.</a:t>
          </a:r>
          <a:r>
            <a:rPr lang="zh-CN" altLang="en-US" dirty="0" smtClean="0"/>
            <a:t>成果表现形式</a:t>
          </a:r>
          <a:endParaRPr lang="zh-CN" altLang="en-US" dirty="0"/>
        </a:p>
      </dgm:t>
    </dgm:pt>
    <dgm:pt modelId="{4BDBDCCB-D930-4DCB-9177-5EB4343C31DE}" type="parTrans" cxnId="{2AC63769-A592-4015-B0DA-525FA704D0C3}">
      <dgm:prSet/>
      <dgm:spPr/>
      <dgm:t>
        <a:bodyPr/>
        <a:lstStyle/>
        <a:p>
          <a:endParaRPr lang="zh-CN" altLang="en-US"/>
        </a:p>
      </dgm:t>
    </dgm:pt>
    <dgm:pt modelId="{435C1EC6-36F3-4C77-825F-C57D98A3F0C1}" type="sibTrans" cxnId="{2AC63769-A592-4015-B0DA-525FA704D0C3}">
      <dgm:prSet/>
      <dgm:spPr/>
      <dgm:t>
        <a:bodyPr/>
        <a:lstStyle/>
        <a:p>
          <a:endParaRPr lang="zh-CN" altLang="en-US"/>
        </a:p>
      </dgm:t>
    </dgm:pt>
    <dgm:pt modelId="{AAC5A8B6-193A-422C-B82E-96130269A1ED}">
      <dgm:prSet phldrT="[文本]"/>
      <dgm:spPr/>
      <dgm:t>
        <a:bodyPr/>
        <a:lstStyle/>
        <a:p>
          <a:pPr algn="l"/>
          <a:r>
            <a:rPr lang="en-US" altLang="zh-CN" dirty="0" smtClean="0"/>
            <a:t>5.</a:t>
          </a:r>
          <a:r>
            <a:rPr lang="zh-CN" altLang="en-US" dirty="0" smtClean="0"/>
            <a:t>成果完成单位及完成人员情况</a:t>
          </a:r>
          <a:endParaRPr lang="zh-CN" altLang="en-US" dirty="0"/>
        </a:p>
      </dgm:t>
    </dgm:pt>
    <dgm:pt modelId="{61E7F1AF-306B-4B9C-B593-7A5B5ED8522F}" type="parTrans" cxnId="{45563369-B2D3-43E0-8E3C-2169B53EB47D}">
      <dgm:prSet/>
      <dgm:spPr/>
      <dgm:t>
        <a:bodyPr/>
        <a:lstStyle/>
        <a:p>
          <a:endParaRPr lang="zh-CN" altLang="en-US"/>
        </a:p>
      </dgm:t>
    </dgm:pt>
    <dgm:pt modelId="{913E5A7A-18D9-4C25-A6D5-B57196535C67}" type="sibTrans" cxnId="{45563369-B2D3-43E0-8E3C-2169B53EB47D}">
      <dgm:prSet/>
      <dgm:spPr/>
      <dgm:t>
        <a:bodyPr/>
        <a:lstStyle/>
        <a:p>
          <a:endParaRPr lang="zh-CN" altLang="en-US"/>
        </a:p>
      </dgm:t>
    </dgm:pt>
    <dgm:pt modelId="{BC971BA1-C361-4F1B-BCA8-A3A4D396BAED}">
      <dgm:prSet phldrT="[文本]"/>
      <dgm:spPr/>
      <dgm:t>
        <a:bodyPr/>
        <a:lstStyle/>
        <a:p>
          <a:pPr algn="l"/>
          <a:r>
            <a:rPr lang="en-US" altLang="zh-CN" dirty="0" smtClean="0"/>
            <a:t>6.</a:t>
          </a:r>
          <a:r>
            <a:rPr lang="zh-CN" altLang="en-US" dirty="0" smtClean="0"/>
            <a:t>成果证明材料目录</a:t>
          </a:r>
          <a:endParaRPr lang="zh-CN" altLang="en-US" dirty="0"/>
        </a:p>
      </dgm:t>
    </dgm:pt>
    <dgm:pt modelId="{882E4731-48FB-489E-80F9-C8D46085E9B1}" type="parTrans" cxnId="{A17374C1-7ECF-41D2-A8FF-C0D021208A91}">
      <dgm:prSet/>
      <dgm:spPr/>
      <dgm:t>
        <a:bodyPr/>
        <a:lstStyle/>
        <a:p>
          <a:endParaRPr lang="zh-CN" altLang="en-US"/>
        </a:p>
      </dgm:t>
    </dgm:pt>
    <dgm:pt modelId="{32D76E1F-BD6F-4E4A-813A-B0ACB1F86B96}" type="sibTrans" cxnId="{A17374C1-7ECF-41D2-A8FF-C0D021208A91}">
      <dgm:prSet/>
      <dgm:spPr/>
      <dgm:t>
        <a:bodyPr/>
        <a:lstStyle/>
        <a:p>
          <a:endParaRPr lang="zh-CN" altLang="en-US"/>
        </a:p>
      </dgm:t>
    </dgm:pt>
    <dgm:pt modelId="{B72FCBCC-BE71-4424-AE57-72455BD96A6A}" type="pres">
      <dgm:prSet presAssocID="{A38FE59D-97B9-43E4-AA22-40D569ADAB45}" presName="diagram" presStyleCnt="0">
        <dgm:presLayoutVars>
          <dgm:chPref val="1"/>
          <dgm:dir/>
          <dgm:animOne val="branch"/>
          <dgm:animLvl val="lvl"/>
          <dgm:resizeHandles/>
        </dgm:presLayoutVars>
      </dgm:prSet>
      <dgm:spPr/>
      <dgm:t>
        <a:bodyPr/>
        <a:lstStyle/>
        <a:p>
          <a:endParaRPr lang="zh-CN" altLang="en-US"/>
        </a:p>
      </dgm:t>
    </dgm:pt>
    <dgm:pt modelId="{0A36ED1D-2AF9-4D8E-BA01-3BF88919D058}" type="pres">
      <dgm:prSet presAssocID="{CAC30F45-6A35-46CA-9028-F95FCCD027DF}" presName="root" presStyleCnt="0"/>
      <dgm:spPr/>
    </dgm:pt>
    <dgm:pt modelId="{94E844A2-C01D-43BB-802C-824544E593FA}" type="pres">
      <dgm:prSet presAssocID="{CAC30F45-6A35-46CA-9028-F95FCCD027DF}" presName="rootComposite" presStyleCnt="0"/>
      <dgm:spPr/>
    </dgm:pt>
    <dgm:pt modelId="{AF9CF230-EB8F-44E2-965E-242965DFD0A9}" type="pres">
      <dgm:prSet presAssocID="{CAC30F45-6A35-46CA-9028-F95FCCD027DF}" presName="rootText" presStyleLbl="node1" presStyleIdx="0" presStyleCnt="1" custScaleX="272832"/>
      <dgm:spPr/>
      <dgm:t>
        <a:bodyPr/>
        <a:lstStyle/>
        <a:p>
          <a:endParaRPr lang="zh-CN" altLang="en-US"/>
        </a:p>
      </dgm:t>
    </dgm:pt>
    <dgm:pt modelId="{2E3EBEE9-4A04-49E1-9DF9-3D0922B31DCF}" type="pres">
      <dgm:prSet presAssocID="{CAC30F45-6A35-46CA-9028-F95FCCD027DF}" presName="rootConnector" presStyleLbl="node1" presStyleIdx="0" presStyleCnt="1"/>
      <dgm:spPr/>
      <dgm:t>
        <a:bodyPr/>
        <a:lstStyle/>
        <a:p>
          <a:endParaRPr lang="zh-CN" altLang="en-US"/>
        </a:p>
      </dgm:t>
    </dgm:pt>
    <dgm:pt modelId="{72EF3E83-7F90-4F14-B444-32A50D5DFEBC}" type="pres">
      <dgm:prSet presAssocID="{CAC30F45-6A35-46CA-9028-F95FCCD027DF}" presName="childShape" presStyleCnt="0"/>
      <dgm:spPr/>
    </dgm:pt>
    <dgm:pt modelId="{C83242B3-2222-4108-956F-A11CC88CA457}" type="pres">
      <dgm:prSet presAssocID="{9AC02952-007C-4496-814C-0877F5B4424A}" presName="Name13" presStyleLbl="parChTrans1D2" presStyleIdx="0" presStyleCnt="6"/>
      <dgm:spPr/>
      <dgm:t>
        <a:bodyPr/>
        <a:lstStyle/>
        <a:p>
          <a:endParaRPr lang="zh-CN" altLang="en-US"/>
        </a:p>
      </dgm:t>
    </dgm:pt>
    <dgm:pt modelId="{A1AFD340-1FFA-41A4-BB58-45F67F4C7ADD}" type="pres">
      <dgm:prSet presAssocID="{D9FB7AB7-00FD-4390-A29F-B862DA9A4C36}" presName="childText" presStyleLbl="bgAcc1" presStyleIdx="0" presStyleCnt="6" custScaleX="258483">
        <dgm:presLayoutVars>
          <dgm:bulletEnabled val="1"/>
        </dgm:presLayoutVars>
      </dgm:prSet>
      <dgm:spPr/>
      <dgm:t>
        <a:bodyPr/>
        <a:lstStyle/>
        <a:p>
          <a:endParaRPr lang="zh-CN" altLang="en-US"/>
        </a:p>
      </dgm:t>
    </dgm:pt>
    <dgm:pt modelId="{4783996D-4A77-4983-A63E-483D2963AE59}" type="pres">
      <dgm:prSet presAssocID="{7B645DCF-3AC7-41F1-A05C-71DB81B2F19D}" presName="Name13" presStyleLbl="parChTrans1D2" presStyleIdx="1" presStyleCnt="6"/>
      <dgm:spPr/>
      <dgm:t>
        <a:bodyPr/>
        <a:lstStyle/>
        <a:p>
          <a:endParaRPr lang="zh-CN" altLang="en-US"/>
        </a:p>
      </dgm:t>
    </dgm:pt>
    <dgm:pt modelId="{6266E58C-C34F-41D0-8620-241A3220CB76}" type="pres">
      <dgm:prSet presAssocID="{4F87A6A6-35BD-4BA4-8ABF-D4C2B102A3AC}" presName="childText" presStyleLbl="bgAcc1" presStyleIdx="1" presStyleCnt="6" custScaleX="413114">
        <dgm:presLayoutVars>
          <dgm:bulletEnabled val="1"/>
        </dgm:presLayoutVars>
      </dgm:prSet>
      <dgm:spPr/>
      <dgm:t>
        <a:bodyPr/>
        <a:lstStyle/>
        <a:p>
          <a:endParaRPr lang="zh-CN" altLang="en-US"/>
        </a:p>
      </dgm:t>
    </dgm:pt>
    <dgm:pt modelId="{70E00B31-5BA2-4BC6-B733-0412E3EEBF64}" type="pres">
      <dgm:prSet presAssocID="{377C2FA1-FF02-4F79-A4E5-A030595A905E}" presName="Name13" presStyleLbl="parChTrans1D2" presStyleIdx="2" presStyleCnt="6"/>
      <dgm:spPr/>
      <dgm:t>
        <a:bodyPr/>
        <a:lstStyle/>
        <a:p>
          <a:endParaRPr lang="zh-CN" altLang="en-US"/>
        </a:p>
      </dgm:t>
    </dgm:pt>
    <dgm:pt modelId="{0BBC6AE7-EAE8-4DAA-8EF2-1F4BA502008D}" type="pres">
      <dgm:prSet presAssocID="{58A235B7-49BE-472B-923D-A7752BBD1E41}" presName="childText" presStyleLbl="bgAcc1" presStyleIdx="2" presStyleCnt="6" custScaleX="413115">
        <dgm:presLayoutVars>
          <dgm:bulletEnabled val="1"/>
        </dgm:presLayoutVars>
      </dgm:prSet>
      <dgm:spPr/>
      <dgm:t>
        <a:bodyPr/>
        <a:lstStyle/>
        <a:p>
          <a:endParaRPr lang="zh-CN" altLang="en-US"/>
        </a:p>
      </dgm:t>
    </dgm:pt>
    <dgm:pt modelId="{A1E6ADAA-DC4F-4FA2-8351-4B3C4D07D075}" type="pres">
      <dgm:prSet presAssocID="{4BDBDCCB-D930-4DCB-9177-5EB4343C31DE}" presName="Name13" presStyleLbl="parChTrans1D2" presStyleIdx="3" presStyleCnt="6"/>
      <dgm:spPr/>
      <dgm:t>
        <a:bodyPr/>
        <a:lstStyle/>
        <a:p>
          <a:endParaRPr lang="zh-CN" altLang="en-US"/>
        </a:p>
      </dgm:t>
    </dgm:pt>
    <dgm:pt modelId="{6B97DF4B-3750-4D75-81F7-36C453B815CE}" type="pres">
      <dgm:prSet presAssocID="{9A622ED1-69FD-4CDF-AD49-18AADF0BD2E6}" presName="childText" presStyleLbl="bgAcc1" presStyleIdx="3" presStyleCnt="6" custScaleX="261644">
        <dgm:presLayoutVars>
          <dgm:bulletEnabled val="1"/>
        </dgm:presLayoutVars>
      </dgm:prSet>
      <dgm:spPr/>
      <dgm:t>
        <a:bodyPr/>
        <a:lstStyle/>
        <a:p>
          <a:endParaRPr lang="zh-CN" altLang="en-US"/>
        </a:p>
      </dgm:t>
    </dgm:pt>
    <dgm:pt modelId="{057A2AE1-FBCC-4C41-A87F-2A536834EE52}" type="pres">
      <dgm:prSet presAssocID="{61E7F1AF-306B-4B9C-B593-7A5B5ED8522F}" presName="Name13" presStyleLbl="parChTrans1D2" presStyleIdx="4" presStyleCnt="6"/>
      <dgm:spPr/>
      <dgm:t>
        <a:bodyPr/>
        <a:lstStyle/>
        <a:p>
          <a:endParaRPr lang="zh-CN" altLang="en-US"/>
        </a:p>
      </dgm:t>
    </dgm:pt>
    <dgm:pt modelId="{F954CB96-37BF-4089-BDE2-86A884173286}" type="pres">
      <dgm:prSet presAssocID="{AAC5A8B6-193A-422C-B82E-96130269A1ED}" presName="childText" presStyleLbl="bgAcc1" presStyleIdx="4" presStyleCnt="6" custScaleX="261644">
        <dgm:presLayoutVars>
          <dgm:bulletEnabled val="1"/>
        </dgm:presLayoutVars>
      </dgm:prSet>
      <dgm:spPr/>
      <dgm:t>
        <a:bodyPr/>
        <a:lstStyle/>
        <a:p>
          <a:endParaRPr lang="zh-CN" altLang="en-US"/>
        </a:p>
      </dgm:t>
    </dgm:pt>
    <dgm:pt modelId="{D17BE9CD-42D5-4714-BE07-3F9F8BE24AA1}" type="pres">
      <dgm:prSet presAssocID="{882E4731-48FB-489E-80F9-C8D46085E9B1}" presName="Name13" presStyleLbl="parChTrans1D2" presStyleIdx="5" presStyleCnt="6"/>
      <dgm:spPr/>
      <dgm:t>
        <a:bodyPr/>
        <a:lstStyle/>
        <a:p>
          <a:endParaRPr lang="zh-CN" altLang="en-US"/>
        </a:p>
      </dgm:t>
    </dgm:pt>
    <dgm:pt modelId="{DA2C17C9-3B96-4959-BFD5-D46D4A3D1642}" type="pres">
      <dgm:prSet presAssocID="{BC971BA1-C361-4F1B-BCA8-A3A4D396BAED}" presName="childText" presStyleLbl="bgAcc1" presStyleIdx="5" presStyleCnt="6" custScaleX="261644">
        <dgm:presLayoutVars>
          <dgm:bulletEnabled val="1"/>
        </dgm:presLayoutVars>
      </dgm:prSet>
      <dgm:spPr/>
      <dgm:t>
        <a:bodyPr/>
        <a:lstStyle/>
        <a:p>
          <a:endParaRPr lang="zh-CN" altLang="en-US"/>
        </a:p>
      </dgm:t>
    </dgm:pt>
  </dgm:ptLst>
  <dgm:cxnLst>
    <dgm:cxn modelId="{B3B0DF66-B930-4F7C-9ACC-C4B8E3D25D4F}" type="presOf" srcId="{A38FE59D-97B9-43E4-AA22-40D569ADAB45}" destId="{B72FCBCC-BE71-4424-AE57-72455BD96A6A}" srcOrd="0" destOrd="0" presId="urn:microsoft.com/office/officeart/2005/8/layout/hierarchy3"/>
    <dgm:cxn modelId="{858D7AE0-9D79-4AD5-98CC-E496265C6D59}" srcId="{CAC30F45-6A35-46CA-9028-F95FCCD027DF}" destId="{D9FB7AB7-00FD-4390-A29F-B862DA9A4C36}" srcOrd="0" destOrd="0" parTransId="{9AC02952-007C-4496-814C-0877F5B4424A}" sibTransId="{DC391839-ECB8-4E0F-9235-1CD1B9026B92}"/>
    <dgm:cxn modelId="{FF4D89B2-2EEE-47FB-87E4-E40E802FECB5}" srcId="{CAC30F45-6A35-46CA-9028-F95FCCD027DF}" destId="{58A235B7-49BE-472B-923D-A7752BBD1E41}" srcOrd="2" destOrd="0" parTransId="{377C2FA1-FF02-4F79-A4E5-A030595A905E}" sibTransId="{F2D95BDC-CA8A-4913-9616-C292B785087E}"/>
    <dgm:cxn modelId="{37EC1CD9-3F5B-4730-9742-817479332B7C}" type="presOf" srcId="{9A622ED1-69FD-4CDF-AD49-18AADF0BD2E6}" destId="{6B97DF4B-3750-4D75-81F7-36C453B815CE}" srcOrd="0" destOrd="0" presId="urn:microsoft.com/office/officeart/2005/8/layout/hierarchy3"/>
    <dgm:cxn modelId="{2AC63769-A592-4015-B0DA-525FA704D0C3}" srcId="{CAC30F45-6A35-46CA-9028-F95FCCD027DF}" destId="{9A622ED1-69FD-4CDF-AD49-18AADF0BD2E6}" srcOrd="3" destOrd="0" parTransId="{4BDBDCCB-D930-4DCB-9177-5EB4343C31DE}" sibTransId="{435C1EC6-36F3-4C77-825F-C57D98A3F0C1}"/>
    <dgm:cxn modelId="{A17374C1-7ECF-41D2-A8FF-C0D021208A91}" srcId="{CAC30F45-6A35-46CA-9028-F95FCCD027DF}" destId="{BC971BA1-C361-4F1B-BCA8-A3A4D396BAED}" srcOrd="5" destOrd="0" parTransId="{882E4731-48FB-489E-80F9-C8D46085E9B1}" sibTransId="{32D76E1F-BD6F-4E4A-813A-B0ACB1F86B96}"/>
    <dgm:cxn modelId="{59EE6899-5891-41D1-8A85-24A2F1C9BD2E}" type="presOf" srcId="{882E4731-48FB-489E-80F9-C8D46085E9B1}" destId="{D17BE9CD-42D5-4714-BE07-3F9F8BE24AA1}" srcOrd="0" destOrd="0" presId="urn:microsoft.com/office/officeart/2005/8/layout/hierarchy3"/>
    <dgm:cxn modelId="{0F8184C1-E605-4B8A-99C9-F351065885E6}" type="presOf" srcId="{CAC30F45-6A35-46CA-9028-F95FCCD027DF}" destId="{AF9CF230-EB8F-44E2-965E-242965DFD0A9}" srcOrd="0" destOrd="0" presId="urn:microsoft.com/office/officeart/2005/8/layout/hierarchy3"/>
    <dgm:cxn modelId="{2EECABAA-D5DD-4E1D-8FF7-6AB5C176BC7D}" type="presOf" srcId="{61E7F1AF-306B-4B9C-B593-7A5B5ED8522F}" destId="{057A2AE1-FBCC-4C41-A87F-2A536834EE52}" srcOrd="0" destOrd="0" presId="urn:microsoft.com/office/officeart/2005/8/layout/hierarchy3"/>
    <dgm:cxn modelId="{A9AF5B66-93C9-465E-BD96-D086CCC830D8}" srcId="{A38FE59D-97B9-43E4-AA22-40D569ADAB45}" destId="{CAC30F45-6A35-46CA-9028-F95FCCD027DF}" srcOrd="0" destOrd="0" parTransId="{A81BF99D-ECCB-4619-8644-EFEF7A52A404}" sibTransId="{8EC2FEC6-50B5-4B14-BDFA-34EFE51117BF}"/>
    <dgm:cxn modelId="{EC42BEF9-CE24-4FB4-9040-5DD88D8C5797}" type="presOf" srcId="{4F87A6A6-35BD-4BA4-8ABF-D4C2B102A3AC}" destId="{6266E58C-C34F-41D0-8620-241A3220CB76}" srcOrd="0" destOrd="0" presId="urn:microsoft.com/office/officeart/2005/8/layout/hierarchy3"/>
    <dgm:cxn modelId="{3496DCE9-84A9-4FFE-A73D-2F75C89B0BA4}" type="presOf" srcId="{AAC5A8B6-193A-422C-B82E-96130269A1ED}" destId="{F954CB96-37BF-4089-BDE2-86A884173286}" srcOrd="0" destOrd="0" presId="urn:microsoft.com/office/officeart/2005/8/layout/hierarchy3"/>
    <dgm:cxn modelId="{004D7225-9DF0-4EBE-A285-FC095D9967D9}" type="presOf" srcId="{58A235B7-49BE-472B-923D-A7752BBD1E41}" destId="{0BBC6AE7-EAE8-4DAA-8EF2-1F4BA502008D}" srcOrd="0" destOrd="0" presId="urn:microsoft.com/office/officeart/2005/8/layout/hierarchy3"/>
    <dgm:cxn modelId="{45563369-B2D3-43E0-8E3C-2169B53EB47D}" srcId="{CAC30F45-6A35-46CA-9028-F95FCCD027DF}" destId="{AAC5A8B6-193A-422C-B82E-96130269A1ED}" srcOrd="4" destOrd="0" parTransId="{61E7F1AF-306B-4B9C-B593-7A5B5ED8522F}" sibTransId="{913E5A7A-18D9-4C25-A6D5-B57196535C67}"/>
    <dgm:cxn modelId="{AA359EE4-6578-44A6-9223-E01BB7593BFE}" type="presOf" srcId="{BC971BA1-C361-4F1B-BCA8-A3A4D396BAED}" destId="{DA2C17C9-3B96-4959-BFD5-D46D4A3D1642}" srcOrd="0" destOrd="0" presId="urn:microsoft.com/office/officeart/2005/8/layout/hierarchy3"/>
    <dgm:cxn modelId="{0E3127AF-EAD0-4CC5-825C-922BCA462932}" type="presOf" srcId="{D9FB7AB7-00FD-4390-A29F-B862DA9A4C36}" destId="{A1AFD340-1FFA-41A4-BB58-45F67F4C7ADD}" srcOrd="0" destOrd="0" presId="urn:microsoft.com/office/officeart/2005/8/layout/hierarchy3"/>
    <dgm:cxn modelId="{F165CE30-BA2A-4606-8140-5B2314B81F55}" srcId="{CAC30F45-6A35-46CA-9028-F95FCCD027DF}" destId="{4F87A6A6-35BD-4BA4-8ABF-D4C2B102A3AC}" srcOrd="1" destOrd="0" parTransId="{7B645DCF-3AC7-41F1-A05C-71DB81B2F19D}" sibTransId="{3BC040F2-3D64-4FD2-B764-530A857C1F23}"/>
    <dgm:cxn modelId="{E21DEC37-77E7-421E-8037-060A95DE174A}" type="presOf" srcId="{7B645DCF-3AC7-41F1-A05C-71DB81B2F19D}" destId="{4783996D-4A77-4983-A63E-483D2963AE59}" srcOrd="0" destOrd="0" presId="urn:microsoft.com/office/officeart/2005/8/layout/hierarchy3"/>
    <dgm:cxn modelId="{428A6FB7-D636-4FB5-B049-0C37E55A1720}" type="presOf" srcId="{9AC02952-007C-4496-814C-0877F5B4424A}" destId="{C83242B3-2222-4108-956F-A11CC88CA457}" srcOrd="0" destOrd="0" presId="urn:microsoft.com/office/officeart/2005/8/layout/hierarchy3"/>
    <dgm:cxn modelId="{ECAD1213-9F5A-4858-9FA0-79538C72E7C6}" type="presOf" srcId="{4BDBDCCB-D930-4DCB-9177-5EB4343C31DE}" destId="{A1E6ADAA-DC4F-4FA2-8351-4B3C4D07D075}" srcOrd="0" destOrd="0" presId="urn:microsoft.com/office/officeart/2005/8/layout/hierarchy3"/>
    <dgm:cxn modelId="{4C8AF979-2F07-43DD-9188-D250A6E46F05}" type="presOf" srcId="{377C2FA1-FF02-4F79-A4E5-A030595A905E}" destId="{70E00B31-5BA2-4BC6-B733-0412E3EEBF64}" srcOrd="0" destOrd="0" presId="urn:microsoft.com/office/officeart/2005/8/layout/hierarchy3"/>
    <dgm:cxn modelId="{AFE9A7BE-B0A9-42AB-9CD3-16E36DB33372}" type="presOf" srcId="{CAC30F45-6A35-46CA-9028-F95FCCD027DF}" destId="{2E3EBEE9-4A04-49E1-9DF9-3D0922B31DCF}" srcOrd="1" destOrd="0" presId="urn:microsoft.com/office/officeart/2005/8/layout/hierarchy3"/>
    <dgm:cxn modelId="{7CA120B7-EF8D-45A1-8012-1922F445723F}" type="presParOf" srcId="{B72FCBCC-BE71-4424-AE57-72455BD96A6A}" destId="{0A36ED1D-2AF9-4D8E-BA01-3BF88919D058}" srcOrd="0" destOrd="0" presId="urn:microsoft.com/office/officeart/2005/8/layout/hierarchy3"/>
    <dgm:cxn modelId="{1C990E1D-56CE-43D9-8B62-C51766DBF98A}" type="presParOf" srcId="{0A36ED1D-2AF9-4D8E-BA01-3BF88919D058}" destId="{94E844A2-C01D-43BB-802C-824544E593FA}" srcOrd="0" destOrd="0" presId="urn:microsoft.com/office/officeart/2005/8/layout/hierarchy3"/>
    <dgm:cxn modelId="{22A2F452-01DF-4D0D-872B-D9EF9F6E30C1}" type="presParOf" srcId="{94E844A2-C01D-43BB-802C-824544E593FA}" destId="{AF9CF230-EB8F-44E2-965E-242965DFD0A9}" srcOrd="0" destOrd="0" presId="urn:microsoft.com/office/officeart/2005/8/layout/hierarchy3"/>
    <dgm:cxn modelId="{C70DC1F5-1979-464A-A625-195EF2D94F61}" type="presParOf" srcId="{94E844A2-C01D-43BB-802C-824544E593FA}" destId="{2E3EBEE9-4A04-49E1-9DF9-3D0922B31DCF}" srcOrd="1" destOrd="0" presId="urn:microsoft.com/office/officeart/2005/8/layout/hierarchy3"/>
    <dgm:cxn modelId="{0C7A9826-FC40-4A7F-8C86-374E3CF52168}" type="presParOf" srcId="{0A36ED1D-2AF9-4D8E-BA01-3BF88919D058}" destId="{72EF3E83-7F90-4F14-B444-32A50D5DFEBC}" srcOrd="1" destOrd="0" presId="urn:microsoft.com/office/officeart/2005/8/layout/hierarchy3"/>
    <dgm:cxn modelId="{6867409D-945F-4853-8B89-AF917F846347}" type="presParOf" srcId="{72EF3E83-7F90-4F14-B444-32A50D5DFEBC}" destId="{C83242B3-2222-4108-956F-A11CC88CA457}" srcOrd="0" destOrd="0" presId="urn:microsoft.com/office/officeart/2005/8/layout/hierarchy3"/>
    <dgm:cxn modelId="{47FBEC66-FD1F-48D5-8B58-20400501BDC2}" type="presParOf" srcId="{72EF3E83-7F90-4F14-B444-32A50D5DFEBC}" destId="{A1AFD340-1FFA-41A4-BB58-45F67F4C7ADD}" srcOrd="1" destOrd="0" presId="urn:microsoft.com/office/officeart/2005/8/layout/hierarchy3"/>
    <dgm:cxn modelId="{09BECC6E-CD8D-4066-9091-B960D60C8141}" type="presParOf" srcId="{72EF3E83-7F90-4F14-B444-32A50D5DFEBC}" destId="{4783996D-4A77-4983-A63E-483D2963AE59}" srcOrd="2" destOrd="0" presId="urn:microsoft.com/office/officeart/2005/8/layout/hierarchy3"/>
    <dgm:cxn modelId="{00366A5B-13D0-43BD-9C04-BB47E994560A}" type="presParOf" srcId="{72EF3E83-7F90-4F14-B444-32A50D5DFEBC}" destId="{6266E58C-C34F-41D0-8620-241A3220CB76}" srcOrd="3" destOrd="0" presId="urn:microsoft.com/office/officeart/2005/8/layout/hierarchy3"/>
    <dgm:cxn modelId="{B345C7FA-A6BD-4DC5-BE50-8E0E99912A39}" type="presParOf" srcId="{72EF3E83-7F90-4F14-B444-32A50D5DFEBC}" destId="{70E00B31-5BA2-4BC6-B733-0412E3EEBF64}" srcOrd="4" destOrd="0" presId="urn:microsoft.com/office/officeart/2005/8/layout/hierarchy3"/>
    <dgm:cxn modelId="{82AD235C-D7A2-4592-BA18-812FAFB6A307}" type="presParOf" srcId="{72EF3E83-7F90-4F14-B444-32A50D5DFEBC}" destId="{0BBC6AE7-EAE8-4DAA-8EF2-1F4BA502008D}" srcOrd="5" destOrd="0" presId="urn:microsoft.com/office/officeart/2005/8/layout/hierarchy3"/>
    <dgm:cxn modelId="{CA43B6F9-E001-4151-AC21-6060A67A8668}" type="presParOf" srcId="{72EF3E83-7F90-4F14-B444-32A50D5DFEBC}" destId="{A1E6ADAA-DC4F-4FA2-8351-4B3C4D07D075}" srcOrd="6" destOrd="0" presId="urn:microsoft.com/office/officeart/2005/8/layout/hierarchy3"/>
    <dgm:cxn modelId="{01E98B94-0017-435E-9964-BB9CBE71C14F}" type="presParOf" srcId="{72EF3E83-7F90-4F14-B444-32A50D5DFEBC}" destId="{6B97DF4B-3750-4D75-81F7-36C453B815CE}" srcOrd="7" destOrd="0" presId="urn:microsoft.com/office/officeart/2005/8/layout/hierarchy3"/>
    <dgm:cxn modelId="{BD5C2FE8-6E63-442B-BC20-2E9435ECD35F}" type="presParOf" srcId="{72EF3E83-7F90-4F14-B444-32A50D5DFEBC}" destId="{057A2AE1-FBCC-4C41-A87F-2A536834EE52}" srcOrd="8" destOrd="0" presId="urn:microsoft.com/office/officeart/2005/8/layout/hierarchy3"/>
    <dgm:cxn modelId="{27FC6351-D20E-42E2-8A91-DEAD8962C794}" type="presParOf" srcId="{72EF3E83-7F90-4F14-B444-32A50D5DFEBC}" destId="{F954CB96-37BF-4089-BDE2-86A884173286}" srcOrd="9" destOrd="0" presId="urn:microsoft.com/office/officeart/2005/8/layout/hierarchy3"/>
    <dgm:cxn modelId="{0F3BA189-F0DC-4724-B49F-B01DC2AFE792}" type="presParOf" srcId="{72EF3E83-7F90-4F14-B444-32A50D5DFEBC}" destId="{D17BE9CD-42D5-4714-BE07-3F9F8BE24AA1}" srcOrd="10" destOrd="0" presId="urn:microsoft.com/office/officeart/2005/8/layout/hierarchy3"/>
    <dgm:cxn modelId="{403DE692-815C-4ED2-A225-BEDFDF8B4D26}" type="presParOf" srcId="{72EF3E83-7F90-4F14-B444-32A50D5DFEBC}" destId="{DA2C17C9-3B96-4959-BFD5-D46D4A3D1642}" srcOrd="11" destOrd="0" presId="urn:microsoft.com/office/officeart/2005/8/layout/hierarchy3"/>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1054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defRPr>
            </a:lvl1pPr>
          </a:lstStyle>
          <a:p>
            <a:pPr>
              <a:defRPr/>
            </a:pPr>
            <a:endParaRPr lang="en-US" altLang="zh-CN"/>
          </a:p>
        </p:txBody>
      </p:sp>
      <p:sp>
        <p:nvSpPr>
          <p:cNvPr id="1054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defRPr>
            </a:lvl1pPr>
          </a:lstStyle>
          <a:p>
            <a:pPr>
              <a:defRPr/>
            </a:pPr>
            <a:endParaRPr lang="en-US" altLang="zh-CN"/>
          </a:p>
        </p:txBody>
      </p:sp>
      <p:sp>
        <p:nvSpPr>
          <p:cNvPr id="1054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mn-ea"/>
              </a:defRPr>
            </a:lvl1pPr>
          </a:lstStyle>
          <a:p>
            <a:pPr>
              <a:defRPr/>
            </a:pPr>
            <a:fld id="{77EC610C-08CC-4D69-86CD-68E9B4E1EDC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mn-ea"/>
              </a:defRPr>
            </a:lvl1pPr>
          </a:lstStyle>
          <a:p>
            <a:pPr>
              <a:defRPr/>
            </a:pPr>
            <a:fld id="{56ED8661-F5CE-4050-9165-7A194BF4940A}" type="datetimeFigureOut">
              <a:rPr lang="zh-CN" altLang="en-US"/>
              <a:pPr>
                <a:defRPr/>
              </a:pPr>
              <a:t>2014-3-11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mn-ea"/>
              </a:defRPr>
            </a:lvl1pPr>
          </a:lstStyle>
          <a:p>
            <a:pPr>
              <a:defRPr/>
            </a:pPr>
            <a:fld id="{320D9CAC-DEAB-41A7-9DE1-62D0B130CB8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p:spPr>
      </p:sp>
      <p:sp>
        <p:nvSpPr>
          <p:cNvPr id="3481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4036"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6FCD405-54C5-4EF2-9E0A-56DF606D12B1}" type="slidenum">
              <a:rPr lang="zh-CN" altLang="en-US" smtClean="0">
                <a:latin typeface="Arial" pitchFamily="34" charset="0"/>
              </a:rPr>
              <a:pPr>
                <a:defRPr/>
              </a:pPr>
              <a:t>1</a:t>
            </a:fld>
            <a:endParaRPr lang="zh-CN"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505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52B1B33D-4E40-4CCE-9EC2-CDD129684AFC}" type="slidenum">
              <a:rPr lang="zh-CN" altLang="en-US" smtClean="0"/>
              <a:pPr>
                <a:defRPr/>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p:spPr>
      </p:sp>
      <p:sp>
        <p:nvSpPr>
          <p:cNvPr id="4608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D838B0B1-FDA2-42C1-A640-5CB2981B0D2F}" type="slidenum">
              <a:rPr lang="zh-CN" altLang="en-US" smtClean="0"/>
              <a:pPr>
                <a:defRPr/>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headEnd/>
            <a:tailEnd/>
          </a:ln>
        </p:spPr>
      </p:sp>
      <p:sp>
        <p:nvSpPr>
          <p:cNvPr id="4710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4DAE66DC-BD97-4FD6-B956-2DBACBF6DF0B}" type="slidenum">
              <a:rPr lang="zh-CN" altLang="en-US" smtClean="0"/>
              <a:pPr>
                <a:defRPr/>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headEnd/>
            <a:tailEnd/>
          </a:ln>
        </p:spPr>
      </p:sp>
      <p:sp>
        <p:nvSpPr>
          <p:cNvPr id="4813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44E3A8BB-62B0-4621-916C-BA5E74A8A6F9}" type="slidenum">
              <a:rPr lang="zh-CN" altLang="en-US" smtClean="0"/>
              <a:pPr>
                <a:defRPr/>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headEnd/>
            <a:tailEnd/>
          </a:ln>
        </p:spPr>
      </p:sp>
      <p:sp>
        <p:nvSpPr>
          <p:cNvPr id="4915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9A78006F-08CA-40CF-AC18-3DF5F2ED4A85}" type="slidenum">
              <a:rPr lang="zh-CN" altLang="en-US" smtClean="0"/>
              <a:pPr>
                <a:defRPr/>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p:spPr>
      </p:sp>
      <p:sp>
        <p:nvSpPr>
          <p:cNvPr id="5017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7CB7C138-FDB6-4368-9659-4521720FE84B}" type="slidenum">
              <a:rPr lang="zh-CN" altLang="en-US" smtClean="0"/>
              <a:pPr>
                <a:defRPr/>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headEnd/>
            <a:tailEnd/>
          </a:ln>
        </p:spPr>
      </p:sp>
      <p:sp>
        <p:nvSpPr>
          <p:cNvPr id="5120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DCA0E389-1EDD-4C88-B73A-F2FCBEB67882}" type="slidenum">
              <a:rPr lang="zh-CN" altLang="en-US" smtClean="0"/>
              <a:pPr>
                <a:defRPr/>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p:spPr>
      </p:sp>
      <p:sp>
        <p:nvSpPr>
          <p:cNvPr id="5222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149CD625-012F-40CC-A5AD-413971D28B47}" type="slidenum">
              <a:rPr lang="zh-CN" altLang="en-US" smtClean="0"/>
              <a:pPr>
                <a:defRPr/>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p:spPr>
      </p:sp>
      <p:sp>
        <p:nvSpPr>
          <p:cNvPr id="5325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2395F851-86D5-4CC2-9D74-39F771F4946C}" type="slidenum">
              <a:rPr lang="zh-CN" altLang="en-US" smtClean="0"/>
              <a:pPr>
                <a:defRPr/>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64BC353C-4587-42F9-9E6B-2E6130E136FF}" type="slidenum">
              <a:rPr lang="zh-CN" altLang="en-US" smtClean="0"/>
              <a:pPr>
                <a:defRPr/>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p:spPr>
      </p:sp>
      <p:sp>
        <p:nvSpPr>
          <p:cNvPr id="3584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506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8F58930-BA6F-4649-83FE-5DA8ACF2BD5D}" type="slidenum">
              <a:rPr lang="zh-CN" altLang="en-US" smtClean="0">
                <a:latin typeface="Arial" pitchFamily="34" charset="0"/>
              </a:rPr>
              <a:pPr>
                <a:defRPr/>
              </a:pPr>
              <a:t>2</a:t>
            </a:fld>
            <a:endParaRPr lang="zh-CN" alt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2B3B6727-9BD7-457D-B043-DAC40F27E14C}" type="slidenum">
              <a:rPr lang="zh-CN" altLang="en-US" smtClean="0"/>
              <a:pPr>
                <a:defRPr/>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CD4D49C2-FF3F-4551-A35E-294031E299E2}" type="slidenum">
              <a:rPr lang="zh-CN" altLang="en-US" smtClean="0"/>
              <a:pPr>
                <a:defRPr/>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p:spPr>
      </p:sp>
      <p:sp>
        <p:nvSpPr>
          <p:cNvPr id="5734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09F8E316-3B29-4F2E-867C-5C5AFCE15C38}" type="slidenum">
              <a:rPr lang="zh-CN" altLang="en-US" smtClean="0"/>
              <a:pPr>
                <a:defRPr/>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p:spPr>
      </p:sp>
      <p:sp>
        <p:nvSpPr>
          <p:cNvPr id="5837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ADC20609-F911-42F4-A072-1C329755512C}" type="slidenum">
              <a:rPr lang="zh-CN" altLang="en-US" smtClean="0"/>
              <a:pPr>
                <a:defRPr/>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p:spPr>
      </p:sp>
      <p:sp>
        <p:nvSpPr>
          <p:cNvPr id="5939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1CC2A183-0518-4311-BE7F-4E5D5C081BF2}" type="slidenum">
              <a:rPr lang="zh-CN" altLang="en-US" smtClean="0"/>
              <a:pPr>
                <a:defRPr/>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p:spPr>
      </p:sp>
      <p:sp>
        <p:nvSpPr>
          <p:cNvPr id="6041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295FD861-706C-48BB-8735-3FF1B8D84745}" type="slidenum">
              <a:rPr lang="zh-CN" altLang="en-US" smtClean="0"/>
              <a:pPr>
                <a:defRPr/>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headEnd/>
            <a:tailEnd/>
          </a:ln>
        </p:spPr>
      </p:sp>
      <p:sp>
        <p:nvSpPr>
          <p:cNvPr id="6144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9CBCC0BD-AB3F-4116-8122-0056AE70DFAC}" type="slidenum">
              <a:rPr lang="zh-CN" altLang="en-US" smtClean="0"/>
              <a:pPr>
                <a:defRPr/>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headEnd/>
            <a:tailEnd/>
          </a:ln>
        </p:spPr>
      </p:sp>
      <p:sp>
        <p:nvSpPr>
          <p:cNvPr id="6246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EE516B47-9B05-4799-9140-250AE51CB3E3}" type="slidenum">
              <a:rPr lang="zh-CN" altLang="en-US" smtClean="0"/>
              <a:pPr>
                <a:defRPr/>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p:spPr>
      </p:sp>
      <p:sp>
        <p:nvSpPr>
          <p:cNvPr id="6349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A520B2A0-321E-4778-8206-6762B301E973}" type="slidenum">
              <a:rPr lang="zh-CN" altLang="en-US" smtClean="0"/>
              <a:pPr>
                <a:defRPr/>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p:spPr>
      </p:sp>
      <p:sp>
        <p:nvSpPr>
          <p:cNvPr id="6451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7F8AF37B-E588-41A5-8028-94CA143A16C3}" type="slidenum">
              <a:rPr lang="zh-CN" altLang="en-US" smtClean="0"/>
              <a:pPr>
                <a:defRPr/>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p:spPr>
      </p:sp>
      <p:sp>
        <p:nvSpPr>
          <p:cNvPr id="3789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4E2896B8-3764-4230-90DD-2E80078CADFA}" type="slidenum">
              <a:rPr lang="zh-CN" altLang="en-US" smtClean="0"/>
              <a:pPr>
                <a:defRPr/>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p:spPr>
      </p:sp>
      <p:sp>
        <p:nvSpPr>
          <p:cNvPr id="3891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7C3A3F16-F363-4C2F-9EDF-510FA870BECD}" type="slidenum">
              <a:rPr lang="zh-CN" altLang="en-US" smtClean="0"/>
              <a:pPr>
                <a:defRPr/>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p:spPr>
      </p:sp>
      <p:sp>
        <p:nvSpPr>
          <p:cNvPr id="39939"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6E1BBC28-20D9-42DB-8664-8CCC59DAA97F}" type="slidenum">
              <a:rPr lang="zh-CN" altLang="en-US" smtClean="0"/>
              <a:pPr>
                <a:defRPr/>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p:spPr>
      </p:sp>
      <p:sp>
        <p:nvSpPr>
          <p:cNvPr id="40963"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360728A6-3622-439F-B1F6-C46ECB3FEBE4}" type="slidenum">
              <a:rPr lang="zh-CN" altLang="en-US" smtClean="0"/>
              <a:pPr>
                <a:defRPr/>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p:spPr>
      </p:sp>
      <p:sp>
        <p:nvSpPr>
          <p:cNvPr id="4198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2460D07F-E77F-4DEB-988B-377CA50F463C}" type="slidenum">
              <a:rPr lang="zh-CN" altLang="en-US" smtClean="0"/>
              <a:pPr>
                <a:defRPr/>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p:spPr>
      </p:sp>
      <p:sp>
        <p:nvSpPr>
          <p:cNvPr id="43011"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317E832D-965C-4414-88A5-35374BAA36EE}" type="slidenum">
              <a:rPr lang="zh-CN" altLang="en-US" smtClean="0"/>
              <a:pPr>
                <a:defRPr/>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p:spPr>
      </p:sp>
      <p:sp>
        <p:nvSpPr>
          <p:cNvPr id="44035"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DAB84933-290F-45AE-89B6-3FDDB66B5A60}" type="slidenum">
              <a:rPr lang="zh-CN" altLang="en-US" smtClean="0"/>
              <a:pPr>
                <a:defRPr/>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35" descr="08_back"/>
          <p:cNvPicPr>
            <a:picLocks noChangeAspect="1" noChangeArrowheads="1"/>
          </p:cNvPicPr>
          <p:nvPr/>
        </p:nvPicPr>
        <p:blipFill>
          <a:blip r:embed="rId2"/>
          <a:srcRect/>
          <a:stretch>
            <a:fillRect/>
          </a:stretch>
        </p:blipFill>
        <p:spPr bwMode="auto">
          <a:xfrm>
            <a:off x="254000" y="228600"/>
            <a:ext cx="3849688" cy="6400800"/>
          </a:xfrm>
          <a:prstGeom prst="rect">
            <a:avLst/>
          </a:prstGeom>
          <a:noFill/>
          <a:ln w="9525">
            <a:noFill/>
            <a:miter lim="800000"/>
            <a:headEnd/>
            <a:tailEnd/>
          </a:ln>
        </p:spPr>
      </p:pic>
      <p:sp>
        <p:nvSpPr>
          <p:cNvPr id="5" name="Text Box 14"/>
          <p:cNvSpPr txBox="1">
            <a:spLocks noChangeArrowheads="1"/>
          </p:cNvSpPr>
          <p:nvPr/>
        </p:nvSpPr>
        <p:spPr bwMode="gray">
          <a:xfrm>
            <a:off x="7510463" y="304800"/>
            <a:ext cx="1231900" cy="457200"/>
          </a:xfrm>
          <a:prstGeom prst="rect">
            <a:avLst/>
          </a:prstGeom>
          <a:noFill/>
          <a:ln>
            <a:noFill/>
          </a:ln>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r" eaLnBrk="1" hangingPunct="1">
              <a:defRPr/>
            </a:pPr>
            <a:r>
              <a:rPr lang="en-US" altLang="zh-CN" sz="2400" b="1" i="1" smtClean="0">
                <a:solidFill>
                  <a:srgbClr val="333399"/>
                </a:solidFill>
                <a:latin typeface="Verdana" pitchFamily="34" charset="0"/>
              </a:rPr>
              <a:t>LOGO</a:t>
            </a:r>
          </a:p>
        </p:txBody>
      </p:sp>
      <p:pic>
        <p:nvPicPr>
          <p:cNvPr id="6" name="Picture 36" descr="08_icon_f"/>
          <p:cNvPicPr>
            <a:picLocks noChangeAspect="1" noChangeArrowheads="1"/>
          </p:cNvPicPr>
          <p:nvPr/>
        </p:nvPicPr>
        <p:blipFill>
          <a:blip r:embed="rId3"/>
          <a:srcRect/>
          <a:stretch>
            <a:fillRect/>
          </a:stretch>
        </p:blipFill>
        <p:spPr bwMode="auto">
          <a:xfrm>
            <a:off x="1808163" y="3860800"/>
            <a:ext cx="630237" cy="701675"/>
          </a:xfrm>
          <a:prstGeom prst="rect">
            <a:avLst/>
          </a:prstGeom>
          <a:noFill/>
          <a:ln w="9525">
            <a:noFill/>
            <a:miter lim="800000"/>
            <a:headEnd/>
            <a:tailEnd/>
          </a:ln>
        </p:spPr>
      </p:pic>
      <p:sp>
        <p:nvSpPr>
          <p:cNvPr id="7" name="Rectangle 37"/>
          <p:cNvSpPr>
            <a:spLocks noChangeArrowheads="1"/>
          </p:cNvSpPr>
          <p:nvPr/>
        </p:nvSpPr>
        <p:spPr bwMode="auto">
          <a:xfrm>
            <a:off x="271463" y="228600"/>
            <a:ext cx="8621712" cy="6381750"/>
          </a:xfrm>
          <a:prstGeom prst="rect">
            <a:avLst/>
          </a:prstGeom>
          <a:noFill/>
          <a:ln w="38100">
            <a:solidFill>
              <a:schemeClr val="accent2"/>
            </a:solidFill>
            <a:miter lim="800000"/>
            <a:headEnd/>
            <a:tailEnd/>
          </a:ln>
        </p:spPr>
        <p:txBody>
          <a:bodyPr wrap="none" anchor="ctr"/>
          <a:lstStyle/>
          <a:p>
            <a:pPr algn="r">
              <a:defRPr/>
            </a:pPr>
            <a:endParaRPr lang="zh-CN" altLang="en-US"/>
          </a:p>
        </p:txBody>
      </p:sp>
      <p:sp>
        <p:nvSpPr>
          <p:cNvPr id="3075" name="Rectangle 3"/>
          <p:cNvSpPr>
            <a:spLocks noGrp="1" noChangeArrowheads="1"/>
          </p:cNvSpPr>
          <p:nvPr>
            <p:ph type="subTitle" idx="1"/>
          </p:nvPr>
        </p:nvSpPr>
        <p:spPr>
          <a:xfrm>
            <a:off x="2620963" y="4495800"/>
            <a:ext cx="5575300" cy="304800"/>
          </a:xfrm>
        </p:spPr>
        <p:txBody>
          <a:bodyPr/>
          <a:lstStyle>
            <a:lvl1pPr marL="0" indent="0">
              <a:buFont typeface="Wingdings" pitchFamily="2" charset="2"/>
              <a:buNone/>
              <a:defRPr sz="1600">
                <a:solidFill>
                  <a:srgbClr val="000000"/>
                </a:solidFill>
              </a:defRPr>
            </a:lvl1pPr>
          </a:lstStyle>
          <a:p>
            <a:r>
              <a:rPr lang="en-US" altLang="zh-CN"/>
              <a:t>Click to edit Master subtitle style</a:t>
            </a:r>
          </a:p>
        </p:txBody>
      </p:sp>
      <p:sp>
        <p:nvSpPr>
          <p:cNvPr id="3074" name="Rectangle 2"/>
          <p:cNvSpPr>
            <a:spLocks noGrp="1" noChangeArrowheads="1"/>
          </p:cNvSpPr>
          <p:nvPr>
            <p:ph type="ctrTitle"/>
          </p:nvPr>
        </p:nvSpPr>
        <p:spPr>
          <a:xfrm>
            <a:off x="2582863" y="4000500"/>
            <a:ext cx="5689600" cy="381000"/>
          </a:xfrm>
          <a:noFill/>
        </p:spPr>
        <p:txBody>
          <a:bodyPr/>
          <a:lstStyle>
            <a:lvl1pPr algn="l">
              <a:defRPr sz="3600"/>
            </a:lvl1pPr>
          </a:lstStyle>
          <a:p>
            <a:r>
              <a:rPr lang="en-US" altLang="zh-CN"/>
              <a:t>Click to edit Master title style</a:t>
            </a:r>
          </a:p>
        </p:txBody>
      </p:sp>
      <p:sp>
        <p:nvSpPr>
          <p:cNvPr id="8" name="Rectangle 4"/>
          <p:cNvSpPr>
            <a:spLocks noGrp="1" noChangeArrowheads="1"/>
          </p:cNvSpPr>
          <p:nvPr>
            <p:ph type="dt" sz="half" idx="10"/>
          </p:nvPr>
        </p:nvSpPr>
        <p:spPr>
          <a:xfrm>
            <a:off x="274638" y="6634163"/>
            <a:ext cx="2133600" cy="168275"/>
          </a:xfrm>
        </p:spPr>
        <p:txBody>
          <a:bodyPr/>
          <a:lstStyle>
            <a:lvl1pPr algn="l">
              <a:defRPr b="0">
                <a:solidFill>
                  <a:srgbClr val="000000"/>
                </a:solidFill>
                <a:latin typeface="Arial" charset="0"/>
              </a:defRPr>
            </a:lvl1pPr>
          </a:lstStyle>
          <a:p>
            <a:pPr>
              <a:defRPr/>
            </a:pPr>
            <a:endParaRPr lang="en-US" altLang="zh-CN"/>
          </a:p>
        </p:txBody>
      </p:sp>
      <p:sp>
        <p:nvSpPr>
          <p:cNvPr id="9" name="Rectangle 5"/>
          <p:cNvSpPr>
            <a:spLocks noGrp="1" noChangeArrowheads="1"/>
          </p:cNvSpPr>
          <p:nvPr>
            <p:ph type="ftr" sz="quarter" idx="11"/>
          </p:nvPr>
        </p:nvSpPr>
        <p:spPr>
          <a:xfrm>
            <a:off x="5976938" y="6623050"/>
            <a:ext cx="2895600" cy="168275"/>
          </a:xfrm>
        </p:spPr>
        <p:txBody>
          <a:bodyPr/>
          <a:lstStyle>
            <a:lvl1pPr>
              <a:defRPr sz="1000" b="0" i="0">
                <a:solidFill>
                  <a:srgbClr val="000000"/>
                </a:solidFill>
              </a:defRPr>
            </a:lvl1pPr>
          </a:lstStyle>
          <a:p>
            <a:pPr>
              <a:defRPr/>
            </a:pPr>
            <a:endParaRPr lang="en-US" altLang="zh-CN"/>
          </a:p>
        </p:txBody>
      </p:sp>
      <p:sp>
        <p:nvSpPr>
          <p:cNvPr id="10" name="Rectangle 6"/>
          <p:cNvSpPr>
            <a:spLocks noGrp="1" noChangeArrowheads="1"/>
          </p:cNvSpPr>
          <p:nvPr>
            <p:ph type="sldNum" sz="quarter" idx="12"/>
          </p:nvPr>
        </p:nvSpPr>
        <p:spPr>
          <a:xfrm>
            <a:off x="3465513" y="6642100"/>
            <a:ext cx="2133600" cy="168275"/>
          </a:xfrm>
        </p:spPr>
        <p:txBody>
          <a:bodyPr/>
          <a:lstStyle>
            <a:lvl1pPr algn="ctr">
              <a:defRPr>
                <a:latin typeface="Arial" charset="0"/>
              </a:defRPr>
            </a:lvl1pPr>
          </a:lstStyle>
          <a:p>
            <a:pPr>
              <a:defRPr/>
            </a:pPr>
            <a:fld id="{60A5453D-E070-4D91-A6D7-92E0426E4CDE}"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LOGO</a:t>
            </a:r>
          </a:p>
        </p:txBody>
      </p:sp>
      <p:sp>
        <p:nvSpPr>
          <p:cNvPr id="6" name="Rectangle 6"/>
          <p:cNvSpPr>
            <a:spLocks noGrp="1" noChangeArrowheads="1"/>
          </p:cNvSpPr>
          <p:nvPr>
            <p:ph type="sldNum" sz="quarter" idx="12"/>
          </p:nvPr>
        </p:nvSpPr>
        <p:spPr>
          <a:ln/>
        </p:spPr>
        <p:txBody>
          <a:bodyPr/>
          <a:lstStyle>
            <a:lvl1pPr>
              <a:defRPr/>
            </a:lvl1pPr>
          </a:lstStyle>
          <a:p>
            <a:pPr>
              <a:defRPr/>
            </a:pPr>
            <a:fld id="{40FABC21-6472-4A2D-AE59-6E623FF81EB5}"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19075"/>
            <a:ext cx="2057400" cy="61817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19075"/>
            <a:ext cx="6019800" cy="61817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LOGO</a:t>
            </a:r>
          </a:p>
        </p:txBody>
      </p:sp>
      <p:sp>
        <p:nvSpPr>
          <p:cNvPr id="6" name="Rectangle 6"/>
          <p:cNvSpPr>
            <a:spLocks noGrp="1" noChangeArrowheads="1"/>
          </p:cNvSpPr>
          <p:nvPr>
            <p:ph type="sldNum" sz="quarter" idx="12"/>
          </p:nvPr>
        </p:nvSpPr>
        <p:spPr>
          <a:ln/>
        </p:spPr>
        <p:txBody>
          <a:bodyPr/>
          <a:lstStyle>
            <a:lvl1pPr>
              <a:defRPr/>
            </a:lvl1pPr>
          </a:lstStyle>
          <a:p>
            <a:pPr>
              <a:defRPr/>
            </a:pPr>
            <a:fld id="{28204B3D-A099-4682-A70D-40C54138E22C}"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914400" y="219075"/>
            <a:ext cx="4995863" cy="5635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143000"/>
            <a:ext cx="8229600" cy="5257800"/>
          </a:xfrm>
        </p:spPr>
        <p:txBody>
          <a:bodyPr/>
          <a:lstStyle/>
          <a:p>
            <a:pPr lvl="0"/>
            <a:endParaRPr lang="zh-CN"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LOGO</a:t>
            </a:r>
          </a:p>
        </p:txBody>
      </p:sp>
      <p:sp>
        <p:nvSpPr>
          <p:cNvPr id="6" name="Rectangle 6"/>
          <p:cNvSpPr>
            <a:spLocks noGrp="1" noChangeArrowheads="1"/>
          </p:cNvSpPr>
          <p:nvPr>
            <p:ph type="sldNum" sz="quarter" idx="12"/>
          </p:nvPr>
        </p:nvSpPr>
        <p:spPr>
          <a:ln/>
        </p:spPr>
        <p:txBody>
          <a:bodyPr/>
          <a:lstStyle>
            <a:lvl1pPr>
              <a:defRPr/>
            </a:lvl1pPr>
          </a:lstStyle>
          <a:p>
            <a:pPr>
              <a:defRPr/>
            </a:pPr>
            <a:fld id="{3C6AF280-4646-4959-A7C0-8007287780EB}"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LOGO</a:t>
            </a:r>
          </a:p>
        </p:txBody>
      </p:sp>
      <p:sp>
        <p:nvSpPr>
          <p:cNvPr id="6" name="Rectangle 6"/>
          <p:cNvSpPr>
            <a:spLocks noGrp="1" noChangeArrowheads="1"/>
          </p:cNvSpPr>
          <p:nvPr>
            <p:ph type="sldNum" sz="quarter" idx="12"/>
          </p:nvPr>
        </p:nvSpPr>
        <p:spPr>
          <a:ln/>
        </p:spPr>
        <p:txBody>
          <a:bodyPr/>
          <a:lstStyle>
            <a:lvl1pPr>
              <a:defRPr/>
            </a:lvl1pPr>
          </a:lstStyle>
          <a:p>
            <a:pPr>
              <a:defRPr/>
            </a:pPr>
            <a:fld id="{CFB77A48-1DA9-4EA1-AD11-87E2B48B4B10}"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LOGO</a:t>
            </a:r>
          </a:p>
        </p:txBody>
      </p:sp>
      <p:sp>
        <p:nvSpPr>
          <p:cNvPr id="6" name="Rectangle 6"/>
          <p:cNvSpPr>
            <a:spLocks noGrp="1" noChangeArrowheads="1"/>
          </p:cNvSpPr>
          <p:nvPr>
            <p:ph type="sldNum" sz="quarter" idx="12"/>
          </p:nvPr>
        </p:nvSpPr>
        <p:spPr>
          <a:ln/>
        </p:spPr>
        <p:txBody>
          <a:bodyPr/>
          <a:lstStyle>
            <a:lvl1pPr>
              <a:defRPr/>
            </a:lvl1pPr>
          </a:lstStyle>
          <a:p>
            <a:pPr>
              <a:defRPr/>
            </a:pPr>
            <a:fld id="{830693D9-5738-4CEC-AF9B-2B3C4628B77C}"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LOGO</a:t>
            </a:r>
          </a:p>
        </p:txBody>
      </p:sp>
      <p:sp>
        <p:nvSpPr>
          <p:cNvPr id="7" name="Rectangle 6"/>
          <p:cNvSpPr>
            <a:spLocks noGrp="1" noChangeArrowheads="1"/>
          </p:cNvSpPr>
          <p:nvPr>
            <p:ph type="sldNum" sz="quarter" idx="12"/>
          </p:nvPr>
        </p:nvSpPr>
        <p:spPr>
          <a:ln/>
        </p:spPr>
        <p:txBody>
          <a:bodyPr/>
          <a:lstStyle>
            <a:lvl1pPr>
              <a:defRPr/>
            </a:lvl1pPr>
          </a:lstStyle>
          <a:p>
            <a:pPr>
              <a:defRPr/>
            </a:pPr>
            <a:fld id="{B0E7B84C-2199-4751-80DA-8921A15C2DBD}"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LOGO</a:t>
            </a:r>
          </a:p>
        </p:txBody>
      </p:sp>
      <p:sp>
        <p:nvSpPr>
          <p:cNvPr id="9" name="Rectangle 6"/>
          <p:cNvSpPr>
            <a:spLocks noGrp="1" noChangeArrowheads="1"/>
          </p:cNvSpPr>
          <p:nvPr>
            <p:ph type="sldNum" sz="quarter" idx="12"/>
          </p:nvPr>
        </p:nvSpPr>
        <p:spPr>
          <a:ln/>
        </p:spPr>
        <p:txBody>
          <a:bodyPr/>
          <a:lstStyle>
            <a:lvl1pPr>
              <a:defRPr/>
            </a:lvl1pPr>
          </a:lstStyle>
          <a:p>
            <a:pPr>
              <a:defRPr/>
            </a:pPr>
            <a:fld id="{DE621C1C-E15B-4D3B-AFC8-8D360365B261}"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a:t>LOGO</a:t>
            </a:r>
          </a:p>
        </p:txBody>
      </p:sp>
      <p:sp>
        <p:nvSpPr>
          <p:cNvPr id="5" name="Rectangle 6"/>
          <p:cNvSpPr>
            <a:spLocks noGrp="1" noChangeArrowheads="1"/>
          </p:cNvSpPr>
          <p:nvPr>
            <p:ph type="sldNum" sz="quarter" idx="12"/>
          </p:nvPr>
        </p:nvSpPr>
        <p:spPr>
          <a:ln/>
        </p:spPr>
        <p:txBody>
          <a:bodyPr/>
          <a:lstStyle>
            <a:lvl1pPr>
              <a:defRPr/>
            </a:lvl1pPr>
          </a:lstStyle>
          <a:p>
            <a:pPr>
              <a:defRPr/>
            </a:pPr>
            <a:fld id="{CFD19E78-8CE6-42CC-B4D2-58029A0987ED}"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LOGO</a:t>
            </a:r>
          </a:p>
        </p:txBody>
      </p:sp>
      <p:sp>
        <p:nvSpPr>
          <p:cNvPr id="4" name="Rectangle 6"/>
          <p:cNvSpPr>
            <a:spLocks noGrp="1" noChangeArrowheads="1"/>
          </p:cNvSpPr>
          <p:nvPr>
            <p:ph type="sldNum" sz="quarter" idx="12"/>
          </p:nvPr>
        </p:nvSpPr>
        <p:spPr>
          <a:ln/>
        </p:spPr>
        <p:txBody>
          <a:bodyPr/>
          <a:lstStyle>
            <a:lvl1pPr>
              <a:defRPr/>
            </a:lvl1pPr>
          </a:lstStyle>
          <a:p>
            <a:pPr>
              <a:defRPr/>
            </a:pPr>
            <a:fld id="{510C27E8-C788-4036-93E3-67DB5E0C9660}"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LOGO</a:t>
            </a:r>
          </a:p>
        </p:txBody>
      </p:sp>
      <p:sp>
        <p:nvSpPr>
          <p:cNvPr id="7" name="Rectangle 6"/>
          <p:cNvSpPr>
            <a:spLocks noGrp="1" noChangeArrowheads="1"/>
          </p:cNvSpPr>
          <p:nvPr>
            <p:ph type="sldNum" sz="quarter" idx="12"/>
          </p:nvPr>
        </p:nvSpPr>
        <p:spPr>
          <a:ln/>
        </p:spPr>
        <p:txBody>
          <a:bodyPr/>
          <a:lstStyle>
            <a:lvl1pPr>
              <a:defRPr/>
            </a:lvl1pPr>
          </a:lstStyle>
          <a:p>
            <a:pPr>
              <a:defRPr/>
            </a:pPr>
            <a:fld id="{4C031DD1-57A0-4DC7-BC26-F1C82AFEE7DD}"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t>www.themegallery.com</a:t>
            </a: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LOGO</a:t>
            </a:r>
          </a:p>
        </p:txBody>
      </p:sp>
      <p:sp>
        <p:nvSpPr>
          <p:cNvPr id="7" name="Rectangle 6"/>
          <p:cNvSpPr>
            <a:spLocks noGrp="1" noChangeArrowheads="1"/>
          </p:cNvSpPr>
          <p:nvPr>
            <p:ph type="sldNum" sz="quarter" idx="12"/>
          </p:nvPr>
        </p:nvSpPr>
        <p:spPr>
          <a:ln/>
        </p:spPr>
        <p:txBody>
          <a:bodyPr/>
          <a:lstStyle>
            <a:lvl1pPr>
              <a:defRPr/>
            </a:lvl1pPr>
          </a:lstStyle>
          <a:p>
            <a:pPr>
              <a:defRPr/>
            </a:pPr>
            <a:fld id="{8FE7E8B0-22C9-43A5-83CC-7880A46BCE4A}"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pSp>
        <p:nvGrpSpPr>
          <p:cNvPr id="3074" name="Group 68"/>
          <p:cNvGrpSpPr>
            <a:grpSpLocks/>
          </p:cNvGrpSpPr>
          <p:nvPr/>
        </p:nvGrpSpPr>
        <p:grpSpPr bwMode="auto">
          <a:xfrm>
            <a:off x="228600" y="0"/>
            <a:ext cx="8686800" cy="6610350"/>
            <a:chOff x="144" y="0"/>
            <a:chExt cx="5472" cy="4164"/>
          </a:xfrm>
        </p:grpSpPr>
        <p:sp>
          <p:nvSpPr>
            <p:cNvPr id="1035" name="Rectangle 53"/>
            <p:cNvSpPr>
              <a:spLocks noChangeArrowheads="1"/>
            </p:cNvSpPr>
            <p:nvPr/>
          </p:nvSpPr>
          <p:spPr bwMode="gray">
            <a:xfrm>
              <a:off x="144" y="288"/>
              <a:ext cx="5472" cy="3876"/>
            </a:xfrm>
            <a:prstGeom prst="rect">
              <a:avLst/>
            </a:prstGeom>
            <a:noFill/>
            <a:ln w="38100">
              <a:solidFill>
                <a:schemeClr val="accent2"/>
              </a:solidFill>
              <a:miter lim="800000"/>
              <a:headEnd/>
              <a:tailEnd/>
            </a:ln>
          </p:spPr>
          <p:txBody>
            <a:bodyPr wrap="none" anchor="ctr"/>
            <a:lstStyle/>
            <a:p>
              <a:pPr algn="r">
                <a:defRPr/>
              </a:pPr>
              <a:endParaRPr lang="zh-CN" altLang="en-US"/>
            </a:p>
          </p:txBody>
        </p:sp>
        <p:sp>
          <p:nvSpPr>
            <p:cNvPr id="1036" name="Rectangle 67"/>
            <p:cNvSpPr>
              <a:spLocks noChangeArrowheads="1"/>
            </p:cNvSpPr>
            <p:nvPr userDrawn="1"/>
          </p:nvSpPr>
          <p:spPr bwMode="gray">
            <a:xfrm>
              <a:off x="720" y="0"/>
              <a:ext cx="3360" cy="528"/>
            </a:xfrm>
            <a:prstGeom prst="rect">
              <a:avLst/>
            </a:prstGeom>
            <a:solidFill>
              <a:schemeClr val="bg1"/>
            </a:solidFill>
            <a:ln w="9525">
              <a:noFill/>
              <a:miter lim="800000"/>
              <a:headEnd/>
              <a:tailEnd/>
            </a:ln>
          </p:spPr>
          <p:txBody>
            <a:bodyPr wrap="none" anchor="ctr"/>
            <a:lstStyle/>
            <a:p>
              <a:pPr algn="r">
                <a:defRPr/>
              </a:pPr>
              <a:endParaRPr lang="zh-CN" altLang="en-US"/>
            </a:p>
          </p:txBody>
        </p:sp>
      </p:grpSp>
      <p:pic>
        <p:nvPicPr>
          <p:cNvPr id="3075" name="Picture 63" descr="08_back_b"/>
          <p:cNvPicPr>
            <a:picLocks noChangeAspect="1" noChangeArrowheads="1"/>
          </p:cNvPicPr>
          <p:nvPr/>
        </p:nvPicPr>
        <p:blipFill>
          <a:blip r:embed="rId14"/>
          <a:srcRect/>
          <a:stretch>
            <a:fillRect/>
          </a:stretch>
        </p:blipFill>
        <p:spPr bwMode="auto">
          <a:xfrm>
            <a:off x="6850063" y="457200"/>
            <a:ext cx="2055812" cy="4876800"/>
          </a:xfrm>
          <a:prstGeom prst="rect">
            <a:avLst/>
          </a:prstGeom>
          <a:noFill/>
          <a:ln w="9525">
            <a:noFill/>
            <a:miter lim="800000"/>
            <a:headEnd/>
            <a:tailEnd/>
          </a:ln>
        </p:spPr>
      </p:pic>
      <p:sp>
        <p:nvSpPr>
          <p:cNvPr id="1028" name="Rectangle 55"/>
          <p:cNvSpPr>
            <a:spLocks noChangeArrowheads="1"/>
          </p:cNvSpPr>
          <p:nvPr/>
        </p:nvSpPr>
        <p:spPr bwMode="white">
          <a:xfrm>
            <a:off x="5715000" y="6591300"/>
            <a:ext cx="3009900" cy="114300"/>
          </a:xfrm>
          <a:prstGeom prst="rect">
            <a:avLst/>
          </a:prstGeom>
          <a:solidFill>
            <a:schemeClr val="bg1"/>
          </a:solidFill>
          <a:ln w="9525">
            <a:noFill/>
            <a:miter lim="800000"/>
            <a:headEnd/>
            <a:tailEnd/>
          </a:ln>
        </p:spPr>
        <p:txBody>
          <a:bodyPr wrap="none" anchor="ctr"/>
          <a:lstStyle/>
          <a:p>
            <a:pPr algn="r">
              <a:defRPr/>
            </a:pPr>
            <a:endParaRPr lang="zh-CN" altLang="en-US"/>
          </a:p>
        </p:txBody>
      </p:sp>
      <p:sp>
        <p:nvSpPr>
          <p:cNvPr id="3077" name="Rectangle 3"/>
          <p:cNvSpPr>
            <a:spLocks noGrp="1" noChangeArrowheads="1"/>
          </p:cNvSpPr>
          <p:nvPr>
            <p:ph type="body" idx="1"/>
          </p:nvPr>
        </p:nvSpPr>
        <p:spPr bwMode="gray">
          <a:xfrm>
            <a:off x="457200" y="1143000"/>
            <a:ext cx="82296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 name="Rectangle 4"/>
          <p:cNvSpPr>
            <a:spLocks noGrp="1" noChangeArrowheads="1"/>
          </p:cNvSpPr>
          <p:nvPr>
            <p:ph type="dt" sz="half" idx="2"/>
          </p:nvPr>
        </p:nvSpPr>
        <p:spPr bwMode="gray">
          <a:xfrm>
            <a:off x="5638800" y="64579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5F5F5F"/>
                </a:solidFill>
                <a:latin typeface="+mn-lt"/>
                <a:ea typeface="宋体" charset="-122"/>
              </a:defRPr>
            </a:lvl1pPr>
          </a:lstStyle>
          <a:p>
            <a:pPr>
              <a:defRPr/>
            </a:pPr>
            <a:r>
              <a:rPr lang="en-US" altLang="zh-CN"/>
              <a:t>www.themegallery.com</a:t>
            </a:r>
          </a:p>
        </p:txBody>
      </p:sp>
      <p:sp>
        <p:nvSpPr>
          <p:cNvPr id="2" name="Rectangle 5"/>
          <p:cNvSpPr>
            <a:spLocks noGrp="1" noChangeArrowheads="1"/>
          </p:cNvSpPr>
          <p:nvPr>
            <p:ph type="ftr" sz="quarter" idx="3"/>
          </p:nvPr>
        </p:nvSpPr>
        <p:spPr bwMode="gray">
          <a:xfrm>
            <a:off x="5791200" y="639127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000" b="1" i="1">
                <a:solidFill>
                  <a:srgbClr val="B52025"/>
                </a:solidFill>
                <a:latin typeface="Arial" charset="0"/>
                <a:ea typeface="宋体" charset="-122"/>
              </a:defRPr>
            </a:lvl1pPr>
          </a:lstStyle>
          <a:p>
            <a:pPr>
              <a:defRPr/>
            </a:pPr>
            <a:r>
              <a:rPr lang="en-US" altLang="zh-CN"/>
              <a:t>LOGO</a:t>
            </a:r>
          </a:p>
        </p:txBody>
      </p:sp>
      <p:sp>
        <p:nvSpPr>
          <p:cNvPr id="1030" name="Rectangle 6"/>
          <p:cNvSpPr>
            <a:spLocks noGrp="1" noChangeArrowheads="1"/>
          </p:cNvSpPr>
          <p:nvPr>
            <p:ph type="sldNum" sz="quarter" idx="4"/>
          </p:nvPr>
        </p:nvSpPr>
        <p:spPr bwMode="gray">
          <a:xfrm>
            <a:off x="152400" y="66135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000000"/>
                </a:solidFill>
                <a:latin typeface="+mn-lt"/>
                <a:ea typeface="宋体" charset="-122"/>
              </a:defRPr>
            </a:lvl1pPr>
          </a:lstStyle>
          <a:p>
            <a:pPr>
              <a:defRPr/>
            </a:pPr>
            <a:fld id="{D2977A82-D2A5-4BCE-940E-0CC3E0D28659}" type="slidenum">
              <a:rPr lang="en-US" altLang="zh-CN"/>
              <a:pPr>
                <a:defRPr/>
              </a:pPr>
              <a:t>‹#›</a:t>
            </a:fld>
            <a:endParaRPr lang="en-US" altLang="zh-CN"/>
          </a:p>
        </p:txBody>
      </p:sp>
      <p:sp>
        <p:nvSpPr>
          <p:cNvPr id="3081" name="Rectangle 2"/>
          <p:cNvSpPr>
            <a:spLocks noGrp="1" noChangeArrowheads="1"/>
          </p:cNvSpPr>
          <p:nvPr>
            <p:ph type="title"/>
          </p:nvPr>
        </p:nvSpPr>
        <p:spPr bwMode="gray">
          <a:xfrm>
            <a:off x="914400" y="219075"/>
            <a:ext cx="4995863" cy="563563"/>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pic>
        <p:nvPicPr>
          <p:cNvPr id="3082" name="Picture 64" descr="08_icon"/>
          <p:cNvPicPr>
            <a:picLocks noChangeAspect="1" noChangeArrowheads="1"/>
          </p:cNvPicPr>
          <p:nvPr/>
        </p:nvPicPr>
        <p:blipFill>
          <a:blip r:embed="rId15"/>
          <a:srcRect/>
          <a:stretch>
            <a:fillRect/>
          </a:stretch>
        </p:blipFill>
        <p:spPr bwMode="auto">
          <a:xfrm>
            <a:off x="5910263" y="133350"/>
            <a:ext cx="612775"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27"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 id="2147484426" r:id="rId12"/>
  </p:sldLayoutIdLst>
  <p:hf sldNum="0" hdr="0"/>
  <p:txStyles>
    <p:titleStyle>
      <a:lvl1pPr algn="ctr" rtl="0" eaLnBrk="0" fontAlgn="base" hangingPunct="0">
        <a:spcBef>
          <a:spcPct val="0"/>
        </a:spcBef>
        <a:spcAft>
          <a:spcPct val="0"/>
        </a:spcAft>
        <a:defRPr sz="3200" b="1">
          <a:solidFill>
            <a:srgbClr val="000000"/>
          </a:solidFill>
          <a:latin typeface="+mj-lt"/>
          <a:ea typeface="+mj-ea"/>
          <a:cs typeface="+mj-cs"/>
        </a:defRPr>
      </a:lvl1pPr>
      <a:lvl2pPr algn="ctr" rtl="0" eaLnBrk="0" fontAlgn="base" hangingPunct="0">
        <a:spcBef>
          <a:spcPct val="0"/>
        </a:spcBef>
        <a:spcAft>
          <a:spcPct val="0"/>
        </a:spcAft>
        <a:defRPr sz="3200" b="1">
          <a:solidFill>
            <a:srgbClr val="000000"/>
          </a:solidFill>
          <a:latin typeface="Verdana" pitchFamily="34" charset="0"/>
        </a:defRPr>
      </a:lvl2pPr>
      <a:lvl3pPr algn="ctr" rtl="0" eaLnBrk="0" fontAlgn="base" hangingPunct="0">
        <a:spcBef>
          <a:spcPct val="0"/>
        </a:spcBef>
        <a:spcAft>
          <a:spcPct val="0"/>
        </a:spcAft>
        <a:defRPr sz="3200" b="1">
          <a:solidFill>
            <a:srgbClr val="000000"/>
          </a:solidFill>
          <a:latin typeface="Verdana" pitchFamily="34" charset="0"/>
        </a:defRPr>
      </a:lvl3pPr>
      <a:lvl4pPr algn="ctr" rtl="0" eaLnBrk="0" fontAlgn="base" hangingPunct="0">
        <a:spcBef>
          <a:spcPct val="0"/>
        </a:spcBef>
        <a:spcAft>
          <a:spcPct val="0"/>
        </a:spcAft>
        <a:defRPr sz="3200" b="1">
          <a:solidFill>
            <a:srgbClr val="000000"/>
          </a:solidFill>
          <a:latin typeface="Verdana" pitchFamily="34" charset="0"/>
        </a:defRPr>
      </a:lvl4pPr>
      <a:lvl5pPr algn="ctr" rtl="0" eaLnBrk="0" fontAlgn="base" hangingPunct="0">
        <a:spcBef>
          <a:spcPct val="0"/>
        </a:spcBef>
        <a:spcAft>
          <a:spcPct val="0"/>
        </a:spcAft>
        <a:defRPr sz="3200" b="1">
          <a:solidFill>
            <a:srgbClr val="000000"/>
          </a:solidFill>
          <a:latin typeface="Verdana" pitchFamily="34" charset="0"/>
        </a:defRPr>
      </a:lvl5pPr>
      <a:lvl6pPr marL="457200" algn="ctr" rtl="0" fontAlgn="base">
        <a:spcBef>
          <a:spcPct val="0"/>
        </a:spcBef>
        <a:spcAft>
          <a:spcPct val="0"/>
        </a:spcAft>
        <a:defRPr sz="3200" b="1">
          <a:solidFill>
            <a:srgbClr val="000000"/>
          </a:solidFill>
          <a:latin typeface="Verdana" pitchFamily="34" charset="0"/>
        </a:defRPr>
      </a:lvl6pPr>
      <a:lvl7pPr marL="914400" algn="ctr" rtl="0" fontAlgn="base">
        <a:spcBef>
          <a:spcPct val="0"/>
        </a:spcBef>
        <a:spcAft>
          <a:spcPct val="0"/>
        </a:spcAft>
        <a:defRPr sz="3200" b="1">
          <a:solidFill>
            <a:srgbClr val="000000"/>
          </a:solidFill>
          <a:latin typeface="Verdana" pitchFamily="34" charset="0"/>
        </a:defRPr>
      </a:lvl7pPr>
      <a:lvl8pPr marL="1371600" algn="ctr" rtl="0" fontAlgn="base">
        <a:spcBef>
          <a:spcPct val="0"/>
        </a:spcBef>
        <a:spcAft>
          <a:spcPct val="0"/>
        </a:spcAft>
        <a:defRPr sz="3200" b="1">
          <a:solidFill>
            <a:srgbClr val="000000"/>
          </a:solidFill>
          <a:latin typeface="Verdana" pitchFamily="34" charset="0"/>
        </a:defRPr>
      </a:lvl8pPr>
      <a:lvl9pPr marL="1828800" algn="ctr" rtl="0" fontAlgn="base">
        <a:spcBef>
          <a:spcPct val="0"/>
        </a:spcBef>
        <a:spcAft>
          <a:spcPct val="0"/>
        </a:spcAft>
        <a:defRPr sz="3200" b="1">
          <a:solidFill>
            <a:srgbClr val="000000"/>
          </a:solidFill>
          <a:latin typeface="Verdana"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v"/>
        <a:defRPr sz="2800" b="1">
          <a:solidFill>
            <a:schemeClr val="accent2"/>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ctrTitle"/>
          </p:nvPr>
        </p:nvSpPr>
        <p:spPr>
          <a:xfrm>
            <a:off x="2286000" y="2438400"/>
            <a:ext cx="6248400" cy="914400"/>
          </a:xfrm>
        </p:spPr>
        <p:txBody>
          <a:bodyPr/>
          <a:lstStyle/>
          <a:p>
            <a:pPr algn="ctr" eaLnBrk="1" latinLnBrk="1" hangingPunct="1">
              <a:lnSpc>
                <a:spcPct val="120000"/>
              </a:lnSpc>
              <a:defRPr/>
            </a:pPr>
            <a:r>
              <a:rPr kumimoji="1" lang="zh-CN" altLang="en-US" sz="3200" b="0" dirty="0" smtClean="0">
                <a:solidFill>
                  <a:schemeClr val="tx2"/>
                </a:solidFill>
                <a:effectLst>
                  <a:outerShdw blurRad="38100" dist="38100" dir="2700000" algn="tl">
                    <a:srgbClr val="000000">
                      <a:alpha val="43137"/>
                    </a:srgbClr>
                  </a:outerShdw>
                </a:effectLst>
                <a:latin typeface="黑体" pitchFamily="49" charset="-122"/>
                <a:ea typeface="黑体" pitchFamily="49" charset="-122"/>
              </a:rPr>
              <a:t>中国地质调查局</a:t>
            </a:r>
            <a:r>
              <a:rPr kumimoji="1" lang="en-US" altLang="zh-CN" sz="3200" b="0" dirty="0" smtClean="0">
                <a:solidFill>
                  <a:schemeClr val="tx2"/>
                </a:solidFill>
                <a:effectLst>
                  <a:outerShdw blurRad="38100" dist="38100" dir="2700000" algn="tl">
                    <a:srgbClr val="000000">
                      <a:alpha val="43137"/>
                    </a:srgbClr>
                  </a:outerShdw>
                </a:effectLst>
                <a:latin typeface="黑体" pitchFamily="49" charset="-122"/>
                <a:ea typeface="黑体" pitchFamily="49" charset="-122"/>
              </a:rPr>
              <a:t/>
            </a:r>
            <a:br>
              <a:rPr kumimoji="1" lang="en-US" altLang="zh-CN" sz="3200" b="0" dirty="0" smtClean="0">
                <a:solidFill>
                  <a:schemeClr val="tx2"/>
                </a:solidFill>
                <a:effectLst>
                  <a:outerShdw blurRad="38100" dist="38100" dir="2700000" algn="tl">
                    <a:srgbClr val="000000">
                      <a:alpha val="43137"/>
                    </a:srgbClr>
                  </a:outerShdw>
                </a:effectLst>
                <a:latin typeface="黑体" pitchFamily="49" charset="-122"/>
                <a:ea typeface="黑体" pitchFamily="49" charset="-122"/>
              </a:rPr>
            </a:br>
            <a:r>
              <a:rPr kumimoji="1" lang="zh-CN" altLang="en-US" sz="3200" b="0" dirty="0" smtClean="0">
                <a:solidFill>
                  <a:schemeClr val="tx2"/>
                </a:solidFill>
                <a:effectLst>
                  <a:outerShdw blurRad="38100" dist="38100" dir="2700000" algn="tl">
                    <a:srgbClr val="000000">
                      <a:alpha val="43137"/>
                    </a:srgbClr>
                  </a:outerShdw>
                </a:effectLst>
                <a:latin typeface="黑体" pitchFamily="49" charset="-122"/>
                <a:ea typeface="黑体" pitchFamily="49" charset="-122"/>
              </a:rPr>
              <a:t>地质调查项目成果登记</a:t>
            </a:r>
            <a:endParaRPr kumimoji="1" lang="en-US" altLang="ko-KR" sz="3200" b="0" dirty="0">
              <a:solidFill>
                <a:schemeClr val="tx2"/>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3075" name="Rectangle 5"/>
          <p:cNvSpPr>
            <a:spLocks noGrp="1" noChangeArrowheads="1"/>
          </p:cNvSpPr>
          <p:nvPr>
            <p:ph type="subTitle" idx="1"/>
          </p:nvPr>
        </p:nvSpPr>
        <p:spPr>
          <a:xfrm>
            <a:off x="3352800" y="4724400"/>
            <a:ext cx="4495800" cy="1281113"/>
          </a:xfrm>
        </p:spPr>
        <p:txBody>
          <a:bodyPr/>
          <a:lstStyle/>
          <a:p>
            <a:pPr algn="ctr" eaLnBrk="1" hangingPunct="1">
              <a:defRPr/>
            </a:pPr>
            <a:r>
              <a:rPr kumimoji="1" lang="zh-CN" altLang="en-US" sz="2000" b="0" kern="1200" dirty="0" smtClean="0">
                <a:solidFill>
                  <a:schemeClr val="tx2"/>
                </a:solidFill>
                <a:effectLst>
                  <a:outerShdw blurRad="38100" dist="38100" dir="2700000" algn="tl">
                    <a:srgbClr val="000000">
                      <a:alpha val="43137"/>
                    </a:srgbClr>
                  </a:outerShdw>
                </a:effectLst>
                <a:latin typeface="黑体" pitchFamily="49" charset="-122"/>
                <a:ea typeface="黑体" pitchFamily="49" charset="-122"/>
                <a:cs typeface="+mj-cs"/>
              </a:rPr>
              <a:t>中国地质图书馆 徐佳佳</a:t>
            </a:r>
            <a:endParaRPr kumimoji="1" lang="en-US" altLang="zh-CN" sz="2000" b="0" kern="1200" dirty="0" smtClean="0">
              <a:solidFill>
                <a:schemeClr val="tx2"/>
              </a:solidFill>
              <a:effectLst>
                <a:outerShdw blurRad="38100" dist="38100" dir="2700000" algn="tl">
                  <a:srgbClr val="000000">
                    <a:alpha val="43137"/>
                  </a:srgbClr>
                </a:outerShdw>
              </a:effectLst>
              <a:latin typeface="黑体" pitchFamily="49" charset="-122"/>
              <a:ea typeface="黑体" pitchFamily="49" charset="-122"/>
              <a:cs typeface="+mj-cs"/>
            </a:endParaRPr>
          </a:p>
          <a:p>
            <a:pPr algn="ctr" eaLnBrk="1" hangingPunct="1">
              <a:defRPr/>
            </a:pPr>
            <a:r>
              <a:rPr kumimoji="1" lang="en-US" altLang="zh-CN" sz="2000" dirty="0" smtClean="0">
                <a:solidFill>
                  <a:schemeClr val="tx2"/>
                </a:solidFill>
                <a:effectLst>
                  <a:outerShdw blurRad="38100" dist="38100" dir="2700000" algn="tl">
                    <a:srgbClr val="000000">
                      <a:alpha val="43137"/>
                    </a:srgbClr>
                  </a:outerShdw>
                </a:effectLst>
                <a:latin typeface="Times New Roman" pitchFamily="18" charset="0"/>
                <a:ea typeface="黑体" pitchFamily="49" charset="-122"/>
                <a:cs typeface="Times New Roman" pitchFamily="18" charset="0"/>
              </a:rPr>
              <a:t>    </a:t>
            </a:r>
            <a:endParaRPr kumimoji="1" lang="zh-CN" altLang="en-US" sz="2000" b="0" kern="1200" dirty="0" smtClean="0">
              <a:solidFill>
                <a:schemeClr val="tx2"/>
              </a:solidFill>
              <a:effectLst>
                <a:outerShdw blurRad="38100" dist="38100" dir="2700000" algn="tl">
                  <a:srgbClr val="000000">
                    <a:alpha val="43137"/>
                  </a:srgbClr>
                </a:outerShdw>
              </a:effectLst>
              <a:latin typeface="黑体" pitchFamily="49" charset="-122"/>
              <a:ea typeface="黑体" pitchFamily="49" charset="-122"/>
              <a:cs typeface="+mj-cs"/>
            </a:endParaRPr>
          </a:p>
        </p:txBody>
      </p:sp>
      <p:sp>
        <p:nvSpPr>
          <p:cNvPr id="5124" name="矩形 3"/>
          <p:cNvSpPr>
            <a:spLocks noChangeArrowheads="1"/>
          </p:cNvSpPr>
          <p:nvPr/>
        </p:nvSpPr>
        <p:spPr bwMode="auto">
          <a:xfrm>
            <a:off x="7467600" y="304800"/>
            <a:ext cx="1295400" cy="457200"/>
          </a:xfrm>
          <a:prstGeom prst="rect">
            <a:avLst/>
          </a:prstGeom>
          <a:solidFill>
            <a:schemeClr val="bg1"/>
          </a:solidFill>
          <a:ln w="9525" algn="ctr">
            <a:noFill/>
            <a:round/>
            <a:headEnd/>
            <a:tailEnd/>
          </a:ln>
        </p:spPr>
        <p:txBody>
          <a:bodyPr anchor="ctr"/>
          <a:lstStyle/>
          <a:p>
            <a:pPr algn="ctr"/>
            <a:endParaRPr lang="zh-CN" altLang="en-US"/>
          </a:p>
        </p:txBody>
      </p:sp>
      <p:pic>
        <p:nvPicPr>
          <p:cNvPr id="5125" name="图片 6" descr="s500_header.bmp"/>
          <p:cNvPicPr>
            <a:picLocks noChangeAspect="1"/>
          </p:cNvPicPr>
          <p:nvPr/>
        </p:nvPicPr>
        <p:blipFill>
          <a:blip r:embed="rId3"/>
          <a:srcRect/>
          <a:stretch>
            <a:fillRect/>
          </a:stretch>
        </p:blipFill>
        <p:spPr bwMode="auto">
          <a:xfrm>
            <a:off x="304800" y="228600"/>
            <a:ext cx="8610600" cy="1458913"/>
          </a:xfrm>
          <a:prstGeom prst="rect">
            <a:avLst/>
          </a:prstGeom>
          <a:noFill/>
          <a:ln w="9525">
            <a:noFill/>
            <a:miter lim="800000"/>
            <a:headEnd/>
            <a:tailEnd/>
          </a:ln>
        </p:spPr>
      </p:pic>
      <p:sp>
        <p:nvSpPr>
          <p:cNvPr id="5126" name="矩形 2"/>
          <p:cNvSpPr>
            <a:spLocks noChangeArrowheads="1"/>
          </p:cNvSpPr>
          <p:nvPr/>
        </p:nvSpPr>
        <p:spPr bwMode="auto">
          <a:xfrm>
            <a:off x="4441825" y="3244850"/>
            <a:ext cx="260350" cy="368300"/>
          </a:xfrm>
          <a:prstGeom prst="rect">
            <a:avLst/>
          </a:prstGeom>
          <a:noFill/>
          <a:ln w="9525">
            <a:noFill/>
            <a:miter lim="800000"/>
            <a:headEnd/>
            <a:tailEnd/>
          </a:ln>
        </p:spPr>
        <p:txBody>
          <a:bodyPr wrap="none">
            <a:spAutoFit/>
          </a:bodyPr>
          <a:lstStyle/>
          <a:p>
            <a:r>
              <a:rPr lang="en-US" altLang="zh-CN" b="1">
                <a:solidFill>
                  <a:srgbClr val="FEFFFF"/>
                </a:solidFill>
              </a:rPr>
              <a:t>-</a:t>
            </a:r>
            <a:endParaRPr lang="zh-CN" altLang="en-US"/>
          </a:p>
        </p:txBody>
      </p:sp>
    </p:spTree>
  </p:cSld>
  <p:clrMapOvr>
    <a:masterClrMapping/>
  </p:clrMapOvr>
  <p:transition advTm="892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3"/>
          <p:cNvGrpSpPr>
            <a:grpSpLocks/>
          </p:cNvGrpSpPr>
          <p:nvPr/>
        </p:nvGrpSpPr>
        <p:grpSpPr bwMode="auto">
          <a:xfrm>
            <a:off x="838200" y="990600"/>
            <a:ext cx="7126288" cy="5332413"/>
            <a:chOff x="838200" y="990600"/>
            <a:chExt cx="7126288" cy="5332413"/>
          </a:xfrm>
        </p:grpSpPr>
        <p:sp>
          <p:nvSpPr>
            <p:cNvPr id="15366" name="Rectangle 3"/>
            <p:cNvSpPr>
              <a:spLocks noChangeArrowheads="1"/>
            </p:cNvSpPr>
            <p:nvPr/>
          </p:nvSpPr>
          <p:spPr bwMode="auto">
            <a:xfrm>
              <a:off x="838200" y="990600"/>
              <a:ext cx="6986614" cy="1384995"/>
            </a:xfrm>
            <a:prstGeom prst="rect">
              <a:avLst/>
            </a:prstGeom>
            <a:noFill/>
            <a:ln w="9525" algn="ctr">
              <a:noFill/>
              <a:miter lim="800000"/>
              <a:headEnd/>
              <a:tailEnd/>
            </a:ln>
          </p:spPr>
          <p:txBody>
            <a:bodyPr>
              <a:spAutoFit/>
            </a:bodyPr>
            <a:lstStyle/>
            <a:p>
              <a:pPr eaLnBrk="0" hangingPunct="0">
                <a:buClr>
                  <a:srgbClr val="D7181F"/>
                </a:buClr>
                <a:buFont typeface="Wingdings" pitchFamily="2" charset="2"/>
                <a:buChar char="v"/>
              </a:pPr>
              <a:r>
                <a:rPr lang="en-US" altLang="zh-CN" sz="2400" b="1">
                  <a:solidFill>
                    <a:srgbClr val="1C1C1C"/>
                  </a:solidFill>
                </a:rPr>
                <a:t> </a:t>
              </a:r>
              <a:r>
                <a:rPr lang="zh-CN" altLang="en-US" sz="2400" b="1">
                  <a:solidFill>
                    <a:srgbClr val="1C1C1C"/>
                  </a:solidFill>
                  <a:latin typeface="华文新魏" pitchFamily="2" charset="-122"/>
                  <a:ea typeface="华文新魏" pitchFamily="2" charset="-122"/>
                </a:rPr>
                <a:t>变更登记</a:t>
              </a:r>
              <a:endParaRPr lang="en-US" altLang="zh-CN" sz="2400" b="1">
                <a:solidFill>
                  <a:srgbClr val="1C1C1C"/>
                </a:solidFill>
                <a:latin typeface="华文新魏" pitchFamily="2" charset="-122"/>
                <a:ea typeface="华文新魏" pitchFamily="2" charset="-122"/>
              </a:endParaRPr>
            </a:p>
            <a:p>
              <a:pPr eaLnBrk="0" hangingPunct="0">
                <a:buClr>
                  <a:srgbClr val="D7181F"/>
                </a:buClr>
                <a:buFont typeface="Wingdings" pitchFamily="2" charset="2"/>
                <a:buChar char="v"/>
              </a:pPr>
              <a:r>
                <a:rPr lang="zh-CN" altLang="en-US" sz="2000">
                  <a:solidFill>
                    <a:srgbClr val="1C1C1C"/>
                  </a:solidFill>
                  <a:latin typeface="华文新魏" pitchFamily="2" charset="-122"/>
                  <a:ea typeface="华文新魏" pitchFamily="2" charset="-122"/>
                </a:rPr>
                <a:t>新增下列情形之一的，应向相关成果登记部门申请办理成果变更登记。</a:t>
              </a:r>
              <a:endParaRPr lang="en-US" altLang="zh-CN" sz="2000">
                <a:solidFill>
                  <a:srgbClr val="1C1C1C"/>
                </a:solidFill>
                <a:latin typeface="华文新魏" pitchFamily="2" charset="-122"/>
                <a:ea typeface="华文新魏" pitchFamily="2" charset="-122"/>
              </a:endParaRPr>
            </a:p>
            <a:p>
              <a:pPr eaLnBrk="0" hangingPunct="0">
                <a:buClr>
                  <a:srgbClr val="D7181F"/>
                </a:buClr>
                <a:buFont typeface="Wingdings" pitchFamily="2" charset="2"/>
                <a:buChar char="v"/>
              </a:pPr>
              <a:r>
                <a:rPr lang="zh-CN" altLang="en-US" sz="2000">
                  <a:solidFill>
                    <a:srgbClr val="1C1C1C"/>
                  </a:solidFill>
                  <a:latin typeface="华文新魏" pitchFamily="2" charset="-122"/>
                  <a:ea typeface="华文新魏" pitchFamily="2" charset="-122"/>
                </a:rPr>
                <a:t>其他情况，不予办理变更登记。</a:t>
              </a:r>
              <a:endParaRPr lang="en-US" altLang="zh-CN" sz="2000">
                <a:solidFill>
                  <a:srgbClr val="1C1C1C"/>
                </a:solidFill>
                <a:latin typeface="华文新魏" pitchFamily="2" charset="-122"/>
                <a:ea typeface="华文新魏" pitchFamily="2" charset="-122"/>
              </a:endParaRPr>
            </a:p>
          </p:txBody>
        </p:sp>
        <p:sp>
          <p:nvSpPr>
            <p:cNvPr id="6" name="Rectangle 4"/>
            <p:cNvSpPr>
              <a:spLocks noChangeArrowheads="1"/>
            </p:cNvSpPr>
            <p:nvPr/>
          </p:nvSpPr>
          <p:spPr bwMode="gray">
            <a:xfrm>
              <a:off x="5441950" y="4678363"/>
              <a:ext cx="2522538" cy="1477962"/>
            </a:xfrm>
            <a:prstGeom prst="rect">
              <a:avLst/>
            </a:prstGeom>
            <a:gradFill rotWithShape="1">
              <a:gsLst>
                <a:gs pos="0">
                  <a:schemeClr val="accent2">
                    <a:gamma/>
                    <a:shade val="72549"/>
                    <a:invGamma/>
                  </a:schemeClr>
                </a:gs>
                <a:gs pos="100000">
                  <a:schemeClr val="accent2"/>
                </a:gs>
              </a:gsLst>
              <a:lin ang="0" scaled="1"/>
            </a:gradFill>
            <a:ln w="9525" algn="ctr">
              <a:noFill/>
              <a:miter lim="800000"/>
              <a:headEnd/>
              <a:tailEnd/>
            </a:ln>
            <a:effectLst/>
          </p:spPr>
          <p:txBody>
            <a:bodyPr wrap="none" anchor="ctr"/>
            <a:lstStyle/>
            <a:p>
              <a:pPr>
                <a:defRPr/>
              </a:pPr>
              <a:endParaRPr lang="zh-CN" altLang="en-US">
                <a:latin typeface="Arial" pitchFamily="34" charset="0"/>
              </a:endParaRPr>
            </a:p>
          </p:txBody>
        </p:sp>
        <p:sp>
          <p:nvSpPr>
            <p:cNvPr id="13320" name="AutoShape 5"/>
            <p:cNvSpPr>
              <a:spLocks noChangeArrowheads="1"/>
            </p:cNvSpPr>
            <p:nvPr/>
          </p:nvSpPr>
          <p:spPr bwMode="gray">
            <a:xfrm>
              <a:off x="2930525" y="2405063"/>
              <a:ext cx="2268538" cy="536575"/>
            </a:xfrm>
            <a:prstGeom prst="roundRect">
              <a:avLst>
                <a:gd name="adj" fmla="val 16667"/>
              </a:avLst>
            </a:prstGeom>
            <a:gradFill rotWithShape="1">
              <a:gsLst>
                <a:gs pos="0">
                  <a:srgbClr val="DFDFDF"/>
                </a:gs>
                <a:gs pos="50000">
                  <a:srgbClr val="F7F7F7"/>
                </a:gs>
                <a:gs pos="100000">
                  <a:srgbClr val="DFDFDF"/>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13321" name="AutoShape 6"/>
            <p:cNvSpPr>
              <a:spLocks noChangeArrowheads="1"/>
            </p:cNvSpPr>
            <p:nvPr/>
          </p:nvSpPr>
          <p:spPr bwMode="gray">
            <a:xfrm>
              <a:off x="5578475" y="2405063"/>
              <a:ext cx="2268538" cy="536575"/>
            </a:xfrm>
            <a:prstGeom prst="roundRect">
              <a:avLst>
                <a:gd name="adj" fmla="val 16667"/>
              </a:avLst>
            </a:prstGeom>
            <a:gradFill rotWithShape="1">
              <a:gsLst>
                <a:gs pos="0">
                  <a:srgbClr val="DFDFDF"/>
                </a:gs>
                <a:gs pos="50000">
                  <a:srgbClr val="F7F7F7"/>
                </a:gs>
                <a:gs pos="100000">
                  <a:srgbClr val="DFDFDF"/>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9" name="Rectangle 7"/>
            <p:cNvSpPr>
              <a:spLocks noChangeArrowheads="1"/>
            </p:cNvSpPr>
            <p:nvPr/>
          </p:nvSpPr>
          <p:spPr bwMode="gray">
            <a:xfrm>
              <a:off x="2827338" y="4822825"/>
              <a:ext cx="2503487" cy="1477963"/>
            </a:xfrm>
            <a:prstGeom prst="rect">
              <a:avLst/>
            </a:prstGeom>
            <a:gradFill rotWithShape="1">
              <a:gsLst>
                <a:gs pos="0">
                  <a:schemeClr val="accent2">
                    <a:gamma/>
                    <a:shade val="86275"/>
                    <a:invGamma/>
                  </a:schemeClr>
                </a:gs>
                <a:gs pos="100000">
                  <a:schemeClr val="accent2"/>
                </a:gs>
              </a:gsLst>
              <a:lin ang="0" scaled="1"/>
            </a:gradFill>
            <a:ln w="9525" algn="ctr">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zh-CN" altLang="en-US">
                <a:latin typeface="Arial" pitchFamily="34" charset="0"/>
              </a:endParaRPr>
            </a:p>
          </p:txBody>
        </p:sp>
        <p:sp>
          <p:nvSpPr>
            <p:cNvPr id="15371" name="Text Box 8"/>
            <p:cNvSpPr txBox="1">
              <a:spLocks noChangeArrowheads="1"/>
            </p:cNvSpPr>
            <p:nvPr/>
          </p:nvSpPr>
          <p:spPr bwMode="white">
            <a:xfrm>
              <a:off x="3124200" y="4953000"/>
              <a:ext cx="1749425" cy="1077218"/>
            </a:xfrm>
            <a:prstGeom prst="rect">
              <a:avLst/>
            </a:prstGeom>
            <a:noFill/>
            <a:ln w="9525" algn="ctr">
              <a:noFill/>
              <a:miter lim="800000"/>
              <a:headEnd/>
              <a:tailEnd/>
            </a:ln>
          </p:spPr>
          <p:txBody>
            <a:bodyPr>
              <a:spAutoFit/>
            </a:bodyPr>
            <a:lstStyle/>
            <a:p>
              <a:pPr algn="ctr">
                <a:spcBef>
                  <a:spcPct val="50000"/>
                </a:spcBef>
              </a:pPr>
              <a:r>
                <a:rPr lang="zh-CN" altLang="en-US" sz="1600" b="1">
                  <a:solidFill>
                    <a:srgbClr val="FFFFFF"/>
                  </a:solidFill>
                </a:rPr>
                <a:t>经后续地质调查工作或推广应用证实确有新发现或新成果的</a:t>
              </a:r>
              <a:endParaRPr lang="en-US" altLang="zh-CN" sz="1600" b="1">
                <a:solidFill>
                  <a:srgbClr val="FFFFFF"/>
                </a:solidFill>
              </a:endParaRPr>
            </a:p>
          </p:txBody>
        </p:sp>
        <p:grpSp>
          <p:nvGrpSpPr>
            <p:cNvPr id="15372" name="Group 9"/>
            <p:cNvGrpSpPr>
              <a:grpSpLocks/>
            </p:cNvGrpSpPr>
            <p:nvPr/>
          </p:nvGrpSpPr>
          <p:grpSpPr bwMode="auto">
            <a:xfrm>
              <a:off x="1042790" y="3376613"/>
              <a:ext cx="1717873" cy="1446212"/>
              <a:chOff x="4407" y="1430"/>
              <a:chExt cx="995" cy="960"/>
            </a:xfrm>
          </p:grpSpPr>
          <p:sp>
            <p:nvSpPr>
              <p:cNvPr id="15385" name="AutoShape 10"/>
              <p:cNvSpPr>
                <a:spLocks noChangeArrowheads="1"/>
              </p:cNvSpPr>
              <p:nvPr/>
            </p:nvSpPr>
            <p:spPr bwMode="gray">
              <a:xfrm>
                <a:off x="4553" y="1430"/>
                <a:ext cx="849" cy="960"/>
              </a:xfrm>
              <a:prstGeom prst="homePlate">
                <a:avLst>
                  <a:gd name="adj" fmla="val 26171"/>
                </a:avLst>
              </a:prstGeom>
              <a:gradFill rotWithShape="1">
                <a:gsLst>
                  <a:gs pos="0">
                    <a:srgbClr val="8D9498"/>
                  </a:gs>
                  <a:gs pos="50000">
                    <a:srgbClr val="D5E0E5"/>
                  </a:gs>
                  <a:gs pos="100000">
                    <a:srgbClr val="8D9498"/>
                  </a:gs>
                </a:gsLst>
                <a:lin ang="5400000" scaled="1"/>
              </a:gradFill>
              <a:ln w="9525" algn="ctr">
                <a:solidFill>
                  <a:srgbClr val="76858A"/>
                </a:solidFill>
                <a:miter lim="800000"/>
                <a:headEnd/>
                <a:tailEnd/>
              </a:ln>
            </p:spPr>
            <p:txBody>
              <a:bodyPr wrap="none" anchor="ctr"/>
              <a:lstStyle/>
              <a:p>
                <a:endParaRPr lang="zh-CN" altLang="en-US"/>
              </a:p>
            </p:txBody>
          </p:sp>
          <p:sp>
            <p:nvSpPr>
              <p:cNvPr id="15386" name="AutoShape 11"/>
              <p:cNvSpPr>
                <a:spLocks noChangeArrowheads="1"/>
              </p:cNvSpPr>
              <p:nvPr/>
            </p:nvSpPr>
            <p:spPr bwMode="gray">
              <a:xfrm>
                <a:off x="4407" y="1440"/>
                <a:ext cx="978" cy="934"/>
              </a:xfrm>
              <a:prstGeom prst="homePlate">
                <a:avLst>
                  <a:gd name="adj" fmla="val 26178"/>
                </a:avLst>
              </a:prstGeom>
              <a:noFill/>
              <a:ln w="9525" algn="ctr">
                <a:solidFill>
                  <a:srgbClr val="FFFFFF"/>
                </a:solidFill>
                <a:miter lim="800000"/>
                <a:headEnd/>
                <a:tailEnd/>
              </a:ln>
            </p:spPr>
            <p:txBody>
              <a:bodyPr wrap="none" anchor="ctr"/>
              <a:lstStyle/>
              <a:p>
                <a:endParaRPr lang="zh-CN" altLang="en-US"/>
              </a:p>
            </p:txBody>
          </p:sp>
        </p:grpSp>
        <p:grpSp>
          <p:nvGrpSpPr>
            <p:cNvPr id="15373" name="Group 12"/>
            <p:cNvGrpSpPr>
              <a:grpSpLocks/>
            </p:cNvGrpSpPr>
            <p:nvPr/>
          </p:nvGrpSpPr>
          <p:grpSpPr bwMode="auto">
            <a:xfrm>
              <a:off x="1294859" y="4875213"/>
              <a:ext cx="1465803" cy="1447800"/>
              <a:chOff x="4553" y="1430"/>
              <a:chExt cx="849" cy="960"/>
            </a:xfrm>
          </p:grpSpPr>
          <p:sp>
            <p:nvSpPr>
              <p:cNvPr id="15383" name="AutoShape 13"/>
              <p:cNvSpPr>
                <a:spLocks noChangeArrowheads="1"/>
              </p:cNvSpPr>
              <p:nvPr/>
            </p:nvSpPr>
            <p:spPr bwMode="gray">
              <a:xfrm>
                <a:off x="4553" y="1430"/>
                <a:ext cx="849" cy="960"/>
              </a:xfrm>
              <a:prstGeom prst="homePlate">
                <a:avLst>
                  <a:gd name="adj" fmla="val 26171"/>
                </a:avLst>
              </a:prstGeom>
              <a:gradFill rotWithShape="1">
                <a:gsLst>
                  <a:gs pos="0">
                    <a:srgbClr val="8D9498"/>
                  </a:gs>
                  <a:gs pos="50000">
                    <a:srgbClr val="D5E0E5"/>
                  </a:gs>
                  <a:gs pos="100000">
                    <a:srgbClr val="8D9498"/>
                  </a:gs>
                </a:gsLst>
                <a:lin ang="5400000" scaled="1"/>
              </a:gradFill>
              <a:ln w="9525" algn="ctr">
                <a:solidFill>
                  <a:srgbClr val="76858A"/>
                </a:solidFill>
                <a:miter lim="800000"/>
                <a:headEnd/>
                <a:tailEnd/>
              </a:ln>
            </p:spPr>
            <p:txBody>
              <a:bodyPr wrap="none" anchor="ctr"/>
              <a:lstStyle/>
              <a:p>
                <a:endParaRPr lang="zh-CN" altLang="en-US"/>
              </a:p>
            </p:txBody>
          </p:sp>
          <p:sp>
            <p:nvSpPr>
              <p:cNvPr id="15384" name="AutoShape 14"/>
              <p:cNvSpPr>
                <a:spLocks noChangeArrowheads="1"/>
              </p:cNvSpPr>
              <p:nvPr/>
            </p:nvSpPr>
            <p:spPr bwMode="gray">
              <a:xfrm>
                <a:off x="4553" y="1440"/>
                <a:ext cx="832" cy="934"/>
              </a:xfrm>
              <a:prstGeom prst="homePlate">
                <a:avLst>
                  <a:gd name="adj" fmla="val 26176"/>
                </a:avLst>
              </a:prstGeom>
              <a:gradFill rotWithShape="1">
                <a:gsLst>
                  <a:gs pos="0">
                    <a:srgbClr val="8D9498"/>
                  </a:gs>
                  <a:gs pos="50000">
                    <a:srgbClr val="D5E0E5"/>
                  </a:gs>
                  <a:gs pos="100000">
                    <a:srgbClr val="8D9498"/>
                  </a:gs>
                </a:gsLst>
                <a:lin ang="5400000" scaled="1"/>
              </a:gradFill>
              <a:ln w="9525" algn="ctr">
                <a:solidFill>
                  <a:srgbClr val="FFFFFF"/>
                </a:solidFill>
                <a:miter lim="800000"/>
                <a:headEnd/>
                <a:tailEnd/>
              </a:ln>
            </p:spPr>
            <p:txBody>
              <a:bodyPr wrap="none" anchor="ctr"/>
              <a:lstStyle/>
              <a:p>
                <a:endParaRPr lang="zh-CN" altLang="en-US"/>
              </a:p>
            </p:txBody>
          </p:sp>
        </p:grpSp>
        <p:sp>
          <p:nvSpPr>
            <p:cNvPr id="13326" name="Rectangle 15"/>
            <p:cNvSpPr>
              <a:spLocks noChangeArrowheads="1"/>
            </p:cNvSpPr>
            <p:nvPr/>
          </p:nvSpPr>
          <p:spPr bwMode="gray">
            <a:xfrm>
              <a:off x="950913" y="3895725"/>
              <a:ext cx="1743075" cy="396875"/>
            </a:xfrm>
            <a:prstGeom prst="rect">
              <a:avLst/>
            </a:prstGeom>
            <a:noFill/>
            <a:ln w="9525" algn="ctr">
              <a:noFill/>
              <a:miter lim="800000"/>
              <a:headEnd/>
              <a:tailEnd/>
            </a:ln>
            <a:effectLst>
              <a:outerShdw dist="17961" dir="2700000" algn="ctr" rotWithShape="0">
                <a:srgbClr val="FFFFFF">
                  <a:alpha val="50000"/>
                </a:srgbClr>
              </a:outerShdw>
            </a:effectLst>
          </p:spPr>
          <p:txBody>
            <a:bodyPr>
              <a:spAutoFit/>
            </a:bodyPr>
            <a:lstStyle/>
            <a:p>
              <a:pPr algn="ctr" eaLnBrk="0" hangingPunct="0">
                <a:defRPr/>
              </a:pPr>
              <a:r>
                <a:rPr lang="zh-CN" altLang="en-US" sz="2000" b="1">
                  <a:solidFill>
                    <a:srgbClr val="333333"/>
                  </a:solidFill>
                </a:rPr>
                <a:t>情况</a:t>
              </a:r>
              <a:r>
                <a:rPr lang="en-US" altLang="zh-CN" sz="2000" b="1">
                  <a:solidFill>
                    <a:srgbClr val="333333"/>
                  </a:solidFill>
                </a:rPr>
                <a:t>1</a:t>
              </a:r>
            </a:p>
          </p:txBody>
        </p:sp>
        <p:sp>
          <p:nvSpPr>
            <p:cNvPr id="13327" name="Rectangle 16"/>
            <p:cNvSpPr>
              <a:spLocks noChangeArrowheads="1"/>
            </p:cNvSpPr>
            <p:nvPr/>
          </p:nvSpPr>
          <p:spPr bwMode="gray">
            <a:xfrm>
              <a:off x="950913" y="5389563"/>
              <a:ext cx="1743075" cy="396875"/>
            </a:xfrm>
            <a:prstGeom prst="rect">
              <a:avLst/>
            </a:prstGeom>
            <a:noFill/>
            <a:ln w="9525" algn="ctr">
              <a:noFill/>
              <a:miter lim="800000"/>
              <a:headEnd/>
              <a:tailEnd/>
            </a:ln>
            <a:effectLst>
              <a:outerShdw dist="17961" dir="2700000" algn="ctr" rotWithShape="0">
                <a:srgbClr val="FFFFFF">
                  <a:alpha val="50000"/>
                </a:srgbClr>
              </a:outerShdw>
            </a:effectLst>
          </p:spPr>
          <p:txBody>
            <a:bodyPr>
              <a:spAutoFit/>
            </a:bodyPr>
            <a:lstStyle/>
            <a:p>
              <a:pPr algn="ctr" eaLnBrk="0" hangingPunct="0">
                <a:defRPr/>
              </a:pPr>
              <a:r>
                <a:rPr lang="zh-CN" altLang="en-US" sz="2000" b="1">
                  <a:solidFill>
                    <a:srgbClr val="333333"/>
                  </a:solidFill>
                </a:rPr>
                <a:t>情况</a:t>
              </a:r>
              <a:r>
                <a:rPr lang="en-US" altLang="zh-CN" sz="2000" b="1">
                  <a:solidFill>
                    <a:srgbClr val="333333"/>
                  </a:solidFill>
                </a:rPr>
                <a:t>2</a:t>
              </a:r>
            </a:p>
          </p:txBody>
        </p:sp>
        <p:sp>
          <p:nvSpPr>
            <p:cNvPr id="15376" name="Rectangle 17"/>
            <p:cNvSpPr>
              <a:spLocks noChangeArrowheads="1"/>
            </p:cNvSpPr>
            <p:nvPr/>
          </p:nvSpPr>
          <p:spPr bwMode="white">
            <a:xfrm>
              <a:off x="5578475" y="4967288"/>
              <a:ext cx="2241550" cy="584775"/>
            </a:xfrm>
            <a:prstGeom prst="rect">
              <a:avLst/>
            </a:prstGeom>
            <a:noFill/>
            <a:ln w="9525" algn="ctr">
              <a:noFill/>
              <a:miter lim="800000"/>
              <a:headEnd/>
              <a:tailEnd/>
            </a:ln>
          </p:spPr>
          <p:txBody>
            <a:bodyPr>
              <a:spAutoFit/>
            </a:bodyPr>
            <a:lstStyle/>
            <a:p>
              <a:r>
                <a:rPr lang="zh-CN" altLang="en-US" sz="1600" b="1">
                  <a:solidFill>
                    <a:srgbClr val="FFFFFF"/>
                  </a:solidFill>
                </a:rPr>
                <a:t>应在成果验收或鉴定后</a:t>
              </a:r>
              <a:r>
                <a:rPr lang="en-US" altLang="zh-CN" sz="1600" b="1">
                  <a:solidFill>
                    <a:srgbClr val="FFFFFF"/>
                  </a:solidFill>
                </a:rPr>
                <a:t>60</a:t>
              </a:r>
              <a:r>
                <a:rPr lang="zh-CN" altLang="en-US" sz="1600" b="1">
                  <a:solidFill>
                    <a:srgbClr val="FFFFFF"/>
                  </a:solidFill>
                </a:rPr>
                <a:t>日内申请办理</a:t>
              </a:r>
              <a:endParaRPr lang="en-US" altLang="zh-CN" sz="1600" b="1">
                <a:solidFill>
                  <a:srgbClr val="FFFFFF"/>
                </a:solidFill>
              </a:endParaRPr>
            </a:p>
          </p:txBody>
        </p:sp>
        <p:sp>
          <p:nvSpPr>
            <p:cNvPr id="13329" name="Rectangle 18"/>
            <p:cNvSpPr>
              <a:spLocks noChangeArrowheads="1"/>
            </p:cNvSpPr>
            <p:nvPr/>
          </p:nvSpPr>
          <p:spPr bwMode="gray">
            <a:xfrm>
              <a:off x="3013075" y="2470150"/>
              <a:ext cx="2132013" cy="457200"/>
            </a:xfrm>
            <a:prstGeom prst="rect">
              <a:avLst/>
            </a:prstGeom>
            <a:noFill/>
            <a:ln w="9525" algn="ctr">
              <a:noFill/>
              <a:miter lim="800000"/>
              <a:headEnd/>
              <a:tailEnd/>
            </a:ln>
            <a:effectLst>
              <a:outerShdw dist="17961" dir="2700000" algn="ctr" rotWithShape="0">
                <a:srgbClr val="FFFFFF">
                  <a:alpha val="50000"/>
                </a:srgbClr>
              </a:outerShdw>
            </a:effectLst>
          </p:spPr>
          <p:txBody>
            <a:bodyPr>
              <a:spAutoFit/>
            </a:bodyPr>
            <a:lstStyle/>
            <a:p>
              <a:pPr algn="ctr" eaLnBrk="0" hangingPunct="0">
                <a:defRPr/>
              </a:pPr>
              <a:r>
                <a:rPr lang="zh-CN" altLang="en-US" sz="2400" b="1"/>
                <a:t>条件</a:t>
              </a:r>
              <a:endParaRPr lang="en-US" altLang="zh-CN" sz="2400" b="1"/>
            </a:p>
          </p:txBody>
        </p:sp>
        <p:sp>
          <p:nvSpPr>
            <p:cNvPr id="13330" name="Rectangle 19"/>
            <p:cNvSpPr>
              <a:spLocks noChangeArrowheads="1"/>
            </p:cNvSpPr>
            <p:nvPr/>
          </p:nvSpPr>
          <p:spPr bwMode="gray">
            <a:xfrm>
              <a:off x="5664200" y="2470150"/>
              <a:ext cx="2132013" cy="457200"/>
            </a:xfrm>
            <a:prstGeom prst="rect">
              <a:avLst/>
            </a:prstGeom>
            <a:noFill/>
            <a:ln w="9525" algn="ctr">
              <a:noFill/>
              <a:miter lim="800000"/>
              <a:headEnd/>
              <a:tailEnd/>
            </a:ln>
            <a:effectLst>
              <a:outerShdw dist="17961" dir="2700000" algn="ctr" rotWithShape="0">
                <a:srgbClr val="FFFFFF">
                  <a:alpha val="50000"/>
                </a:srgbClr>
              </a:outerShdw>
            </a:effectLst>
          </p:spPr>
          <p:txBody>
            <a:bodyPr>
              <a:spAutoFit/>
            </a:bodyPr>
            <a:lstStyle/>
            <a:p>
              <a:pPr algn="ctr" eaLnBrk="0" hangingPunct="0">
                <a:defRPr/>
              </a:pPr>
              <a:r>
                <a:rPr lang="zh-CN" altLang="en-US" sz="2400" b="1"/>
                <a:t>期限</a:t>
              </a:r>
              <a:endParaRPr lang="en-US" altLang="zh-CN" sz="2400" b="1"/>
            </a:p>
          </p:txBody>
        </p:sp>
        <p:sp>
          <p:nvSpPr>
            <p:cNvPr id="18" name="Rectangle 20"/>
            <p:cNvSpPr>
              <a:spLocks noChangeArrowheads="1"/>
            </p:cNvSpPr>
            <p:nvPr/>
          </p:nvSpPr>
          <p:spPr bwMode="gray">
            <a:xfrm>
              <a:off x="5441950" y="3136900"/>
              <a:ext cx="2522538" cy="1476375"/>
            </a:xfrm>
            <a:prstGeom prst="rect">
              <a:avLst/>
            </a:prstGeom>
            <a:gradFill rotWithShape="1">
              <a:gsLst>
                <a:gs pos="0">
                  <a:schemeClr val="accent1">
                    <a:gamma/>
                    <a:shade val="72549"/>
                    <a:invGamma/>
                  </a:schemeClr>
                </a:gs>
                <a:gs pos="100000">
                  <a:schemeClr val="accent1"/>
                </a:gs>
              </a:gsLst>
              <a:lin ang="0" scaled="1"/>
            </a:gradFill>
            <a:ln w="9525" algn="ctr">
              <a:noFill/>
              <a:miter lim="800000"/>
              <a:headEnd/>
              <a:tailEnd/>
            </a:ln>
            <a:effectLst/>
          </p:spPr>
          <p:txBody>
            <a:bodyPr wrap="none" anchor="ctr"/>
            <a:lstStyle/>
            <a:p>
              <a:pPr>
                <a:defRPr/>
              </a:pPr>
              <a:endParaRPr lang="zh-CN" altLang="en-US">
                <a:latin typeface="Arial" pitchFamily="34" charset="0"/>
              </a:endParaRPr>
            </a:p>
          </p:txBody>
        </p:sp>
        <p:sp>
          <p:nvSpPr>
            <p:cNvPr id="19" name="Rectangle 21"/>
            <p:cNvSpPr>
              <a:spLocks noChangeArrowheads="1"/>
            </p:cNvSpPr>
            <p:nvPr/>
          </p:nvSpPr>
          <p:spPr bwMode="gray">
            <a:xfrm>
              <a:off x="2819400" y="3352800"/>
              <a:ext cx="2503488" cy="1477963"/>
            </a:xfrm>
            <a:prstGeom prst="rect">
              <a:avLst/>
            </a:prstGeom>
            <a:gradFill rotWithShape="1">
              <a:gsLst>
                <a:gs pos="0">
                  <a:schemeClr val="accent1">
                    <a:gamma/>
                    <a:shade val="86275"/>
                    <a:invGamma/>
                  </a:schemeClr>
                </a:gs>
                <a:gs pos="100000">
                  <a:schemeClr val="accent1"/>
                </a:gs>
              </a:gsLst>
              <a:lin ang="0" scaled="1"/>
            </a:gradFill>
            <a:ln w="9525" algn="ctr">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zh-CN" altLang="en-US">
                <a:latin typeface="Arial" pitchFamily="34" charset="0"/>
              </a:endParaRPr>
            </a:p>
          </p:txBody>
        </p:sp>
        <p:sp>
          <p:nvSpPr>
            <p:cNvPr id="15381" name="Text Box 22"/>
            <p:cNvSpPr txBox="1">
              <a:spLocks noChangeArrowheads="1"/>
            </p:cNvSpPr>
            <p:nvPr/>
          </p:nvSpPr>
          <p:spPr bwMode="white">
            <a:xfrm>
              <a:off x="3140075" y="3736975"/>
              <a:ext cx="1749425" cy="830997"/>
            </a:xfrm>
            <a:prstGeom prst="rect">
              <a:avLst/>
            </a:prstGeom>
            <a:noFill/>
            <a:ln w="9525" algn="ctr">
              <a:noFill/>
              <a:miter lim="800000"/>
              <a:headEnd/>
              <a:tailEnd/>
            </a:ln>
          </p:spPr>
          <p:txBody>
            <a:bodyPr>
              <a:spAutoFit/>
            </a:bodyPr>
            <a:lstStyle/>
            <a:p>
              <a:pPr algn="ctr">
                <a:spcBef>
                  <a:spcPct val="50000"/>
                </a:spcBef>
              </a:pPr>
              <a:r>
                <a:rPr lang="zh-CN" altLang="en-US" sz="1600" b="1">
                  <a:solidFill>
                    <a:srgbClr val="FFFFFF"/>
                  </a:solidFill>
                </a:rPr>
                <a:t>新增获知识产权保护的专利、软件等成果</a:t>
              </a:r>
              <a:endParaRPr lang="en-US" altLang="zh-CN" sz="1600" b="1">
                <a:solidFill>
                  <a:srgbClr val="FFFFFF"/>
                </a:solidFill>
              </a:endParaRPr>
            </a:p>
          </p:txBody>
        </p:sp>
        <p:sp>
          <p:nvSpPr>
            <p:cNvPr id="15382" name="Rectangle 23"/>
            <p:cNvSpPr>
              <a:spLocks noChangeArrowheads="1"/>
            </p:cNvSpPr>
            <p:nvPr/>
          </p:nvSpPr>
          <p:spPr bwMode="white">
            <a:xfrm>
              <a:off x="5578475" y="3425825"/>
              <a:ext cx="2241550" cy="584775"/>
            </a:xfrm>
            <a:prstGeom prst="rect">
              <a:avLst/>
            </a:prstGeom>
            <a:noFill/>
            <a:ln w="9525" algn="ctr">
              <a:noFill/>
              <a:miter lim="800000"/>
              <a:headEnd/>
              <a:tailEnd/>
            </a:ln>
          </p:spPr>
          <p:txBody>
            <a:bodyPr>
              <a:spAutoFit/>
            </a:bodyPr>
            <a:lstStyle/>
            <a:p>
              <a:r>
                <a:rPr lang="zh-CN" altLang="en-US" sz="1600" b="1">
                  <a:solidFill>
                    <a:srgbClr val="FFFFFF"/>
                  </a:solidFill>
                </a:rPr>
                <a:t>应在获得知识产权保护后</a:t>
              </a:r>
              <a:r>
                <a:rPr lang="en-US" altLang="zh-CN" sz="1600" b="1">
                  <a:solidFill>
                    <a:srgbClr val="FFFFFF"/>
                  </a:solidFill>
                </a:rPr>
                <a:t>60</a:t>
              </a:r>
              <a:r>
                <a:rPr lang="zh-CN" altLang="en-US" sz="1600" b="1">
                  <a:solidFill>
                    <a:srgbClr val="FFFFFF"/>
                  </a:solidFill>
                </a:rPr>
                <a:t>日内申请办理</a:t>
              </a:r>
              <a:endParaRPr lang="en-US" altLang="zh-CN" sz="1600" b="1">
                <a:solidFill>
                  <a:srgbClr val="FFFFFF"/>
                </a:solidFill>
              </a:endParaRPr>
            </a:p>
          </p:txBody>
        </p:sp>
      </p:grpSp>
      <p:sp>
        <p:nvSpPr>
          <p:cNvPr id="15363" name="标题 1"/>
          <p:cNvSpPr>
            <a:spLocks noGrp="1"/>
          </p:cNvSpPr>
          <p:nvPr>
            <p:ph type="title"/>
          </p:nvPr>
        </p:nvSpPr>
        <p:spPr/>
        <p:txBody>
          <a:bodyPr/>
          <a:lstStyle/>
          <a:p>
            <a:endParaRPr lang="zh-CN" altLang="en-US" smtClean="0">
              <a:ea typeface="宋体" pitchFamily="2" charset="-122"/>
            </a:endParaRPr>
          </a:p>
        </p:txBody>
      </p:sp>
      <p:sp>
        <p:nvSpPr>
          <p:cNvPr id="15364" name="标题 1"/>
          <p:cNvSpPr txBox="1">
            <a:spLocks/>
          </p:cNvSpPr>
          <p:nvPr/>
        </p:nvSpPr>
        <p:spPr bwMode="gray">
          <a:xfrm>
            <a:off x="762000" y="228600"/>
            <a:ext cx="4995863" cy="563563"/>
          </a:xfrm>
          <a:prstGeom prst="rect">
            <a:avLst/>
          </a:prstGeom>
          <a:solidFill>
            <a:schemeClr val="bg1"/>
          </a:solidFill>
          <a:ln w="9525">
            <a:noFill/>
            <a:miter lim="800000"/>
            <a:headEnd/>
            <a:tailEnd/>
          </a:ln>
        </p:spPr>
        <p:txBody>
          <a:bodyPr anchor="ctr"/>
          <a:lstStyle/>
          <a:p>
            <a:pPr algn="ctr" eaLnBrk="0" hangingPunct="0"/>
            <a:r>
              <a:rPr lang="zh-CN" altLang="en-US" sz="2400" b="1">
                <a:solidFill>
                  <a:srgbClr val="000000"/>
                </a:solidFill>
                <a:latin typeface="Verdana" pitchFamily="34" charset="0"/>
              </a:rPr>
              <a:t>一、成果登记概况</a:t>
            </a:r>
          </a:p>
        </p:txBody>
      </p:sp>
      <p:sp>
        <p:nvSpPr>
          <p:cNvPr id="15365"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Tree>
  </p:cSld>
  <p:clrMapOvr>
    <a:masterClrMapping/>
  </p:clrMapOvr>
  <p:transition advTm="1437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3"/>
          <p:cNvGrpSpPr>
            <a:grpSpLocks/>
          </p:cNvGrpSpPr>
          <p:nvPr/>
        </p:nvGrpSpPr>
        <p:grpSpPr bwMode="auto">
          <a:xfrm>
            <a:off x="609600" y="990600"/>
            <a:ext cx="8153400" cy="5486400"/>
            <a:chOff x="609600" y="1905000"/>
            <a:chExt cx="7621589" cy="3998913"/>
          </a:xfrm>
        </p:grpSpPr>
        <p:sp>
          <p:nvSpPr>
            <p:cNvPr id="5" name="Freeform 3"/>
            <p:cNvSpPr>
              <a:spLocks/>
            </p:cNvSpPr>
            <p:nvPr/>
          </p:nvSpPr>
          <p:spPr bwMode="gray">
            <a:xfrm flipH="1" flipV="1">
              <a:off x="624440" y="3958840"/>
              <a:ext cx="7606749" cy="1945073"/>
            </a:xfrm>
            <a:custGeom>
              <a:avLst/>
              <a:gdLst/>
              <a:ahLst/>
              <a:cxnLst>
                <a:cxn ang="0">
                  <a:pos x="3724" y="288"/>
                </a:cxn>
                <a:cxn ang="0">
                  <a:pos x="1346" y="290"/>
                </a:cxn>
                <a:cxn ang="0">
                  <a:pos x="1246" y="258"/>
                </a:cxn>
                <a:cxn ang="0">
                  <a:pos x="1066" y="79"/>
                </a:cxn>
                <a:cxn ang="0">
                  <a:pos x="923" y="4"/>
                </a:cxn>
                <a:cxn ang="0">
                  <a:pos x="103" y="4"/>
                </a:cxn>
                <a:cxn ang="0">
                  <a:pos x="2" y="88"/>
                </a:cxn>
                <a:cxn ang="0">
                  <a:pos x="2" y="729"/>
                </a:cxn>
                <a:cxn ang="0">
                  <a:pos x="103" y="804"/>
                </a:cxn>
                <a:cxn ang="0">
                  <a:pos x="3688" y="804"/>
                </a:cxn>
                <a:cxn ang="0">
                  <a:pos x="3790" y="716"/>
                </a:cxn>
                <a:cxn ang="0">
                  <a:pos x="3790" y="356"/>
                </a:cxn>
                <a:cxn ang="0">
                  <a:pos x="3724" y="288"/>
                </a:cxn>
              </a:cxnLst>
              <a:rect l="0" t="0" r="r" b="b"/>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hlink"/>
                </a:gs>
                <a:gs pos="100000">
                  <a:schemeClr val="hlink">
                    <a:gamma/>
                    <a:shade val="46275"/>
                    <a:invGamma/>
                  </a:schemeClr>
                </a:gs>
              </a:gsLst>
              <a:lin ang="5400000" scaled="1"/>
            </a:gradFill>
            <a:ln w="9525">
              <a:noFill/>
              <a:round/>
              <a:headEnd/>
              <a:tailEnd/>
            </a:ln>
            <a:effectLst>
              <a:outerShdw dist="35921" dir="2700000" algn="ctr" rotWithShape="0">
                <a:schemeClr val="bg2"/>
              </a:outerShdw>
            </a:effectLst>
          </p:spPr>
          <p:txBody>
            <a:bodyPr/>
            <a:lstStyle/>
            <a:p>
              <a:pPr>
                <a:defRPr/>
              </a:pPr>
              <a:endParaRPr lang="zh-CN" altLang="en-US">
                <a:latin typeface="Arial" pitchFamily="34" charset="0"/>
              </a:endParaRPr>
            </a:p>
          </p:txBody>
        </p:sp>
        <p:sp>
          <p:nvSpPr>
            <p:cNvPr id="6" name="Freeform 4"/>
            <p:cNvSpPr>
              <a:spLocks/>
            </p:cNvSpPr>
            <p:nvPr/>
          </p:nvSpPr>
          <p:spPr bwMode="gray">
            <a:xfrm>
              <a:off x="609600" y="1905000"/>
              <a:ext cx="7606749" cy="2117480"/>
            </a:xfrm>
            <a:custGeom>
              <a:avLst/>
              <a:gdLst/>
              <a:ahLst/>
              <a:cxnLst>
                <a:cxn ang="0">
                  <a:pos x="3724" y="288"/>
                </a:cxn>
                <a:cxn ang="0">
                  <a:pos x="1346" y="290"/>
                </a:cxn>
                <a:cxn ang="0">
                  <a:pos x="1246" y="258"/>
                </a:cxn>
                <a:cxn ang="0">
                  <a:pos x="1066" y="79"/>
                </a:cxn>
                <a:cxn ang="0">
                  <a:pos x="923" y="4"/>
                </a:cxn>
                <a:cxn ang="0">
                  <a:pos x="103" y="4"/>
                </a:cxn>
                <a:cxn ang="0">
                  <a:pos x="2" y="88"/>
                </a:cxn>
                <a:cxn ang="0">
                  <a:pos x="2" y="729"/>
                </a:cxn>
                <a:cxn ang="0">
                  <a:pos x="103" y="804"/>
                </a:cxn>
                <a:cxn ang="0">
                  <a:pos x="3688" y="804"/>
                </a:cxn>
                <a:cxn ang="0">
                  <a:pos x="3790" y="716"/>
                </a:cxn>
                <a:cxn ang="0">
                  <a:pos x="3790" y="356"/>
                </a:cxn>
                <a:cxn ang="0">
                  <a:pos x="3724" y="288"/>
                </a:cxn>
              </a:cxnLst>
              <a:rect l="0" t="0" r="r" b="b"/>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a:outerShdw dist="35921" dir="2700000" algn="ctr" rotWithShape="0">
                <a:schemeClr val="bg2"/>
              </a:outerShdw>
            </a:effectLst>
          </p:spPr>
          <p:txBody>
            <a:bodyPr/>
            <a:lstStyle/>
            <a:p>
              <a:pPr>
                <a:defRPr/>
              </a:pPr>
              <a:endParaRPr lang="zh-CN" altLang="en-US">
                <a:latin typeface="Arial" pitchFamily="34" charset="0"/>
              </a:endParaRPr>
            </a:p>
          </p:txBody>
        </p:sp>
        <p:sp>
          <p:nvSpPr>
            <p:cNvPr id="15368" name="Rectangle 5"/>
            <p:cNvSpPr>
              <a:spLocks noChangeArrowheads="1"/>
            </p:cNvSpPr>
            <p:nvPr/>
          </p:nvSpPr>
          <p:spPr bwMode="gray">
            <a:xfrm>
              <a:off x="830710" y="3184745"/>
              <a:ext cx="1642737" cy="1639601"/>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a:defRPr/>
              </a:pPr>
              <a:endParaRPr lang="zh-CN" altLang="en-US"/>
            </a:p>
          </p:txBody>
        </p:sp>
        <p:sp>
          <p:nvSpPr>
            <p:cNvPr id="15369" name="Rectangle 6"/>
            <p:cNvSpPr>
              <a:spLocks noChangeArrowheads="1"/>
            </p:cNvSpPr>
            <p:nvPr/>
          </p:nvSpPr>
          <p:spPr bwMode="gray">
            <a:xfrm>
              <a:off x="2672296" y="3184745"/>
              <a:ext cx="3493228" cy="1639601"/>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a:defRPr/>
              </a:pPr>
              <a:endParaRPr lang="zh-CN" altLang="en-US"/>
            </a:p>
          </p:txBody>
        </p:sp>
        <p:sp>
          <p:nvSpPr>
            <p:cNvPr id="15370" name="Rectangle 8"/>
            <p:cNvSpPr>
              <a:spLocks noChangeArrowheads="1"/>
            </p:cNvSpPr>
            <p:nvPr/>
          </p:nvSpPr>
          <p:spPr bwMode="gray">
            <a:xfrm>
              <a:off x="6343599" y="3184745"/>
              <a:ext cx="1642738" cy="1639601"/>
            </a:xfrm>
            <a:prstGeom prst="rect">
              <a:avLst/>
            </a:prstGeom>
            <a:gradFill rotWithShape="1">
              <a:gsLst>
                <a:gs pos="0">
                  <a:srgbClr val="FFFFFF"/>
                </a:gs>
                <a:gs pos="100000">
                  <a:srgbClr val="DAE9FA"/>
                </a:gs>
              </a:gsLst>
              <a:lin ang="5400000" scaled="1"/>
            </a:gradFill>
            <a:ln w="9525">
              <a:solidFill>
                <a:srgbClr val="F8F8F8"/>
              </a:solidFill>
              <a:miter lim="800000"/>
              <a:headEnd/>
              <a:tailEnd/>
            </a:ln>
            <a:effectLst>
              <a:outerShdw dist="35921" dir="2700000" algn="ctr" rotWithShape="0">
                <a:srgbClr val="080808">
                  <a:alpha val="50000"/>
                </a:srgbClr>
              </a:outerShdw>
            </a:effectLst>
          </p:spPr>
          <p:txBody>
            <a:bodyPr wrap="none" anchor="ctr"/>
            <a:lstStyle/>
            <a:p>
              <a:pPr>
                <a:defRPr/>
              </a:pPr>
              <a:endParaRPr lang="zh-CN" altLang="en-US"/>
            </a:p>
          </p:txBody>
        </p:sp>
        <p:sp>
          <p:nvSpPr>
            <p:cNvPr id="15371" name="Rectangle 9"/>
            <p:cNvSpPr>
              <a:spLocks noChangeArrowheads="1"/>
            </p:cNvSpPr>
            <p:nvPr/>
          </p:nvSpPr>
          <p:spPr bwMode="gray">
            <a:xfrm>
              <a:off x="714961" y="1999882"/>
              <a:ext cx="2218511" cy="336714"/>
            </a:xfrm>
            <a:prstGeom prst="rect">
              <a:avLst/>
            </a:prstGeom>
            <a:noFill/>
            <a:ln w="9525" algn="ctr">
              <a:noFill/>
              <a:miter lim="800000"/>
              <a:headEnd/>
              <a:tailEnd/>
            </a:ln>
            <a:effectLst>
              <a:outerShdw dist="35921" dir="2700000" algn="ctr" rotWithShape="0">
                <a:srgbClr val="333333">
                  <a:alpha val="50000"/>
                </a:srgbClr>
              </a:outerShdw>
            </a:effectLst>
          </p:spPr>
          <p:txBody>
            <a:bodyPr>
              <a:spAutoFit/>
            </a:bodyPr>
            <a:lstStyle/>
            <a:p>
              <a:pPr>
                <a:defRPr/>
              </a:pPr>
              <a:r>
                <a:rPr lang="en-US" altLang="zh-CN" sz="2400" b="1" i="1">
                  <a:solidFill>
                    <a:srgbClr val="F8F8F8"/>
                  </a:solidFill>
                </a:rPr>
                <a:t> </a:t>
              </a:r>
              <a:r>
                <a:rPr lang="zh-CN" altLang="en-US" sz="2400" b="1" i="1">
                  <a:solidFill>
                    <a:srgbClr val="F8F8F8"/>
                  </a:solidFill>
                </a:rPr>
                <a:t>变更登记</a:t>
              </a:r>
              <a:endParaRPr lang="en-US" altLang="zh-CN" sz="2400" b="1" i="1">
                <a:solidFill>
                  <a:srgbClr val="F8F8F8"/>
                </a:solidFill>
              </a:endParaRPr>
            </a:p>
          </p:txBody>
        </p:sp>
        <p:sp>
          <p:nvSpPr>
            <p:cNvPr id="16396" name="Rectangle 10"/>
            <p:cNvSpPr>
              <a:spLocks noChangeArrowheads="1"/>
            </p:cNvSpPr>
            <p:nvPr/>
          </p:nvSpPr>
          <p:spPr bwMode="gray">
            <a:xfrm>
              <a:off x="823289" y="3603169"/>
              <a:ext cx="1635125" cy="243384"/>
            </a:xfrm>
            <a:prstGeom prst="rect">
              <a:avLst/>
            </a:prstGeom>
            <a:noFill/>
            <a:ln w="9525">
              <a:noFill/>
              <a:miter lim="800000"/>
              <a:headEnd/>
              <a:tailEnd/>
            </a:ln>
          </p:spPr>
          <p:txBody>
            <a:bodyPr>
              <a:spAutoFit/>
            </a:bodyPr>
            <a:lstStyle/>
            <a:p>
              <a:pPr algn="ctr">
                <a:spcBef>
                  <a:spcPct val="50000"/>
                </a:spcBef>
              </a:pPr>
              <a:endParaRPr lang="en-US" altLang="zh-CN" sz="1600">
                <a:solidFill>
                  <a:srgbClr val="080808"/>
                </a:solidFill>
              </a:endParaRPr>
            </a:p>
          </p:txBody>
        </p:sp>
        <p:sp>
          <p:nvSpPr>
            <p:cNvPr id="15373" name="Rectangle 11"/>
            <p:cNvSpPr>
              <a:spLocks noChangeArrowheads="1"/>
            </p:cNvSpPr>
            <p:nvPr/>
          </p:nvSpPr>
          <p:spPr bwMode="gray">
            <a:xfrm>
              <a:off x="5941448" y="5429505"/>
              <a:ext cx="2219996" cy="268446"/>
            </a:xfrm>
            <a:prstGeom prst="rect">
              <a:avLst/>
            </a:prstGeom>
            <a:noFill/>
            <a:ln w="9525" algn="ctr">
              <a:noFill/>
              <a:miter lim="800000"/>
              <a:headEnd/>
              <a:tailEnd/>
            </a:ln>
            <a:effectLst>
              <a:outerShdw dist="17961" dir="2700000" algn="ctr" rotWithShape="0">
                <a:srgbClr val="333333">
                  <a:alpha val="50000"/>
                </a:srgbClr>
              </a:outerShdw>
            </a:effectLst>
          </p:spPr>
          <p:txBody>
            <a:bodyPr>
              <a:spAutoFit/>
            </a:bodyPr>
            <a:lstStyle/>
            <a:p>
              <a:pPr algn="r">
                <a:defRPr/>
              </a:pPr>
              <a:r>
                <a:rPr lang="zh-CN" altLang="en-US" i="1">
                  <a:solidFill>
                    <a:srgbClr val="F8F8F8"/>
                  </a:solidFill>
                </a:rPr>
                <a:t>有关要求</a:t>
              </a:r>
              <a:endParaRPr lang="en-US" altLang="zh-CN" i="1">
                <a:solidFill>
                  <a:srgbClr val="F8F8F8"/>
                </a:solidFill>
              </a:endParaRPr>
            </a:p>
          </p:txBody>
        </p:sp>
        <p:sp>
          <p:nvSpPr>
            <p:cNvPr id="16398" name="Rectangle 12"/>
            <p:cNvSpPr>
              <a:spLocks noChangeArrowheads="1"/>
            </p:cNvSpPr>
            <p:nvPr/>
          </p:nvSpPr>
          <p:spPr bwMode="gray">
            <a:xfrm>
              <a:off x="3022600" y="2730500"/>
              <a:ext cx="1707030" cy="246764"/>
            </a:xfrm>
            <a:prstGeom prst="rect">
              <a:avLst/>
            </a:prstGeom>
            <a:noFill/>
            <a:ln w="9525">
              <a:noFill/>
              <a:miter lim="800000"/>
              <a:headEnd/>
              <a:tailEnd/>
            </a:ln>
          </p:spPr>
          <p:txBody>
            <a:bodyPr wrap="none">
              <a:spAutoFit/>
            </a:bodyPr>
            <a:lstStyle/>
            <a:p>
              <a:pPr>
                <a:spcBef>
                  <a:spcPct val="50000"/>
                </a:spcBef>
              </a:pPr>
              <a:r>
                <a:rPr lang="zh-CN" altLang="en-US" sz="1600">
                  <a:solidFill>
                    <a:srgbClr val="F8F8F8"/>
                  </a:solidFill>
                </a:rPr>
                <a:t>变更登记有关要求</a:t>
              </a:r>
              <a:endParaRPr lang="en-US" altLang="zh-CN" sz="1600">
                <a:solidFill>
                  <a:srgbClr val="F8F8F8"/>
                </a:solidFill>
              </a:endParaRPr>
            </a:p>
          </p:txBody>
        </p:sp>
        <p:cxnSp>
          <p:nvCxnSpPr>
            <p:cNvPr id="16399" name="AutoShape 13"/>
            <p:cNvCxnSpPr>
              <a:cxnSpLocks noChangeShapeType="1"/>
              <a:stCxn id="15368" idx="0"/>
              <a:endCxn id="16398" idx="1"/>
            </p:cNvCxnSpPr>
            <p:nvPr/>
          </p:nvCxnSpPr>
          <p:spPr bwMode="gray">
            <a:xfrm rot="5400000" flipH="1" flipV="1">
              <a:off x="2171907" y="2334053"/>
              <a:ext cx="330862" cy="1370522"/>
            </a:xfrm>
            <a:prstGeom prst="bentConnector2">
              <a:avLst/>
            </a:prstGeom>
            <a:noFill/>
            <a:ln w="9525">
              <a:solidFill>
                <a:srgbClr val="EAEAEA"/>
              </a:solidFill>
              <a:miter lim="800000"/>
              <a:headEnd/>
              <a:tailEnd type="triangle" w="med" len="med"/>
            </a:ln>
          </p:spPr>
        </p:cxnSp>
        <p:cxnSp>
          <p:nvCxnSpPr>
            <p:cNvPr id="16400" name="AutoShape 14"/>
            <p:cNvCxnSpPr>
              <a:cxnSpLocks noChangeShapeType="1"/>
              <a:stCxn id="15370" idx="0"/>
              <a:endCxn id="16398" idx="3"/>
            </p:cNvCxnSpPr>
            <p:nvPr/>
          </p:nvCxnSpPr>
          <p:spPr bwMode="gray">
            <a:xfrm rot="16200000" flipV="1">
              <a:off x="5781868" y="1801645"/>
              <a:ext cx="330862" cy="2435337"/>
            </a:xfrm>
            <a:prstGeom prst="bentConnector2">
              <a:avLst/>
            </a:prstGeom>
            <a:noFill/>
            <a:ln w="9525">
              <a:solidFill>
                <a:srgbClr val="EAEAEA"/>
              </a:solidFill>
              <a:miter lim="800000"/>
              <a:headEnd/>
              <a:tailEnd type="triangle" w="med" len="med"/>
            </a:ln>
          </p:spPr>
        </p:cxnSp>
        <p:cxnSp>
          <p:nvCxnSpPr>
            <p:cNvPr id="16401" name="AutoShape 15"/>
            <p:cNvCxnSpPr>
              <a:cxnSpLocks noChangeShapeType="1"/>
              <a:stCxn id="15368" idx="2"/>
              <a:endCxn id="15369" idx="2"/>
            </p:cNvCxnSpPr>
            <p:nvPr/>
          </p:nvCxnSpPr>
          <p:spPr bwMode="gray">
            <a:xfrm rot="16200000" flipH="1">
              <a:off x="3035390" y="3440988"/>
              <a:ext cx="1142" cy="2766849"/>
            </a:xfrm>
            <a:prstGeom prst="bentConnector3">
              <a:avLst>
                <a:gd name="adj1" fmla="val 14395468"/>
              </a:avLst>
            </a:prstGeom>
            <a:noFill/>
            <a:ln w="9525">
              <a:solidFill>
                <a:srgbClr val="EAEAEA"/>
              </a:solidFill>
              <a:miter lim="800000"/>
              <a:headEnd type="triangle" w="med" len="med"/>
              <a:tailEnd type="triangle" w="med" len="med"/>
            </a:ln>
          </p:spPr>
        </p:cxnSp>
        <p:cxnSp>
          <p:nvCxnSpPr>
            <p:cNvPr id="16402" name="AutoShape 16"/>
            <p:cNvCxnSpPr>
              <a:cxnSpLocks noChangeShapeType="1"/>
              <a:endCxn id="15370" idx="2"/>
            </p:cNvCxnSpPr>
            <p:nvPr/>
          </p:nvCxnSpPr>
          <p:spPr bwMode="gray">
            <a:xfrm rot="16200000" flipH="1">
              <a:off x="6244431" y="3904457"/>
              <a:ext cx="1587" cy="1841500"/>
            </a:xfrm>
            <a:prstGeom prst="bentConnector3">
              <a:avLst>
                <a:gd name="adj1" fmla="val 14300005"/>
              </a:avLst>
            </a:prstGeom>
            <a:noFill/>
            <a:ln w="9525">
              <a:solidFill>
                <a:srgbClr val="EAEAEA"/>
              </a:solidFill>
              <a:miter lim="800000"/>
              <a:headEnd type="triangle" w="med" len="med"/>
              <a:tailEnd type="triangle" w="med" len="med"/>
            </a:ln>
          </p:spPr>
        </p:cxnSp>
        <p:sp>
          <p:nvSpPr>
            <p:cNvPr id="16403" name="Rectangle 20"/>
            <p:cNvSpPr>
              <a:spLocks noChangeArrowheads="1"/>
            </p:cNvSpPr>
            <p:nvPr/>
          </p:nvSpPr>
          <p:spPr bwMode="black">
            <a:xfrm>
              <a:off x="919163" y="3373438"/>
              <a:ext cx="1328723" cy="1172669"/>
            </a:xfrm>
            <a:prstGeom prst="rect">
              <a:avLst/>
            </a:prstGeom>
            <a:noFill/>
            <a:ln w="9525">
              <a:noFill/>
              <a:miter lim="800000"/>
              <a:headEnd/>
              <a:tailEnd/>
            </a:ln>
          </p:spPr>
          <p:txBody>
            <a:bodyPr>
              <a:spAutoFit/>
            </a:bodyPr>
            <a:lstStyle/>
            <a:p>
              <a:r>
                <a:rPr lang="en-US" altLang="zh-CN" b="1">
                  <a:solidFill>
                    <a:schemeClr val="tx2"/>
                  </a:solidFill>
                </a:rPr>
                <a:t>1.</a:t>
              </a:r>
              <a:r>
                <a:rPr lang="zh-CN" altLang="en-US" sz="1600">
                  <a:solidFill>
                    <a:srgbClr val="080808"/>
                  </a:solidFill>
                </a:rPr>
                <a:t>成果变更证明材料依据充分的，成果登记部门应予以变更。</a:t>
              </a:r>
              <a:endParaRPr lang="en-US" altLang="zh-CN" sz="1600">
                <a:solidFill>
                  <a:srgbClr val="080808"/>
                </a:solidFill>
              </a:endParaRPr>
            </a:p>
            <a:p>
              <a:endParaRPr lang="en-US" altLang="zh-CN" b="1">
                <a:solidFill>
                  <a:schemeClr val="tx2"/>
                </a:solidFill>
              </a:endParaRPr>
            </a:p>
          </p:txBody>
        </p:sp>
        <p:sp>
          <p:nvSpPr>
            <p:cNvPr id="16404" name="Rectangle 21"/>
            <p:cNvSpPr>
              <a:spLocks noChangeArrowheads="1"/>
            </p:cNvSpPr>
            <p:nvPr/>
          </p:nvSpPr>
          <p:spPr bwMode="black">
            <a:xfrm>
              <a:off x="2763839" y="3373438"/>
              <a:ext cx="3330456" cy="1327550"/>
            </a:xfrm>
            <a:prstGeom prst="rect">
              <a:avLst/>
            </a:prstGeom>
            <a:noFill/>
            <a:ln w="9525">
              <a:noFill/>
              <a:miter lim="800000"/>
              <a:headEnd/>
              <a:tailEnd/>
            </a:ln>
          </p:spPr>
          <p:txBody>
            <a:bodyPr>
              <a:spAutoFit/>
            </a:bodyPr>
            <a:lstStyle/>
            <a:p>
              <a:r>
                <a:rPr lang="en-US" altLang="zh-CN" b="1">
                  <a:solidFill>
                    <a:schemeClr val="tx2"/>
                  </a:solidFill>
                </a:rPr>
                <a:t>2.</a:t>
              </a:r>
              <a:r>
                <a:rPr lang="zh-CN" altLang="en-US" sz="1600">
                  <a:solidFill>
                    <a:srgbClr val="080808"/>
                  </a:solidFill>
                </a:rPr>
                <a:t>涉及成果名称、完成单位变更的，申报单位需重新填写成果登记申报表，成果信息由成果登记部门报局成果管理处完成公示后，成果变更登记完成，原成果登记证书由相关成果登记部门负责收回并销毁，并发放新的成果登记证书，新证书仍使用原证书的编号。</a:t>
              </a:r>
              <a:endParaRPr lang="en-US" altLang="zh-CN" sz="1600">
                <a:solidFill>
                  <a:srgbClr val="080808"/>
                </a:solidFill>
              </a:endParaRPr>
            </a:p>
          </p:txBody>
        </p:sp>
        <p:sp>
          <p:nvSpPr>
            <p:cNvPr id="16405" name="Rectangle 23"/>
            <p:cNvSpPr>
              <a:spLocks noChangeArrowheads="1"/>
            </p:cNvSpPr>
            <p:nvPr/>
          </p:nvSpPr>
          <p:spPr bwMode="black">
            <a:xfrm>
              <a:off x="6450443" y="3384050"/>
              <a:ext cx="1513719" cy="1150543"/>
            </a:xfrm>
            <a:prstGeom prst="rect">
              <a:avLst/>
            </a:prstGeom>
            <a:noFill/>
            <a:ln w="9525">
              <a:noFill/>
              <a:miter lim="800000"/>
              <a:headEnd/>
              <a:tailEnd/>
            </a:ln>
          </p:spPr>
          <p:txBody>
            <a:bodyPr>
              <a:spAutoFit/>
            </a:bodyPr>
            <a:lstStyle/>
            <a:p>
              <a:r>
                <a:rPr lang="en-US" altLang="zh-CN" b="1">
                  <a:solidFill>
                    <a:schemeClr val="tx2"/>
                  </a:solidFill>
                </a:rPr>
                <a:t>3.</a:t>
              </a:r>
              <a:r>
                <a:rPr lang="zh-CN" altLang="en-US" sz="1600">
                  <a:solidFill>
                    <a:srgbClr val="080808"/>
                  </a:solidFill>
                </a:rPr>
                <a:t>不涉及成果名称、项目名称、完成单位变更的，可直接替换原登记材料，成果登记证书不变。</a:t>
              </a:r>
              <a:endParaRPr lang="en-US" altLang="zh-CN" sz="1600">
                <a:solidFill>
                  <a:srgbClr val="080808"/>
                </a:solidFill>
              </a:endParaRPr>
            </a:p>
          </p:txBody>
        </p:sp>
        <p:sp>
          <p:nvSpPr>
            <p:cNvPr id="26" name="AutoShape 24"/>
            <p:cNvSpPr>
              <a:spLocks noChangeArrowheads="1"/>
            </p:cNvSpPr>
            <p:nvPr/>
          </p:nvSpPr>
          <p:spPr bwMode="gray">
            <a:xfrm rot="5400000">
              <a:off x="1544433" y="4474433"/>
              <a:ext cx="178192" cy="151363"/>
            </a:xfrm>
            <a:prstGeom prst="triangle">
              <a:avLst>
                <a:gd name="adj" fmla="val 50000"/>
              </a:avLst>
            </a:prstGeom>
            <a:solidFill>
              <a:srgbClr val="FF3300"/>
            </a:solidFill>
            <a:ln w="9525">
              <a:noFill/>
              <a:miter lim="800000"/>
              <a:headEnd/>
              <a:tailEnd/>
            </a:ln>
            <a:effectLst>
              <a:outerShdw dist="35921" dir="2700000" algn="ctr" rotWithShape="0">
                <a:schemeClr val="bg2"/>
              </a:outerShdw>
            </a:effectLst>
          </p:spPr>
          <p:txBody>
            <a:bodyPr rot="10800000" vert="eaVert" wrap="none" anchor="ctr"/>
            <a:lstStyle/>
            <a:p>
              <a:pPr algn="ctr">
                <a:defRPr/>
              </a:pPr>
              <a:endParaRPr lang="zh-CN" altLang="zh-CN">
                <a:effectLst>
                  <a:outerShdw blurRad="38100" dist="38100" dir="2700000" algn="tl">
                    <a:srgbClr val="FFFFFF"/>
                  </a:outerShdw>
                </a:effectLst>
                <a:latin typeface="Arial" pitchFamily="34" charset="0"/>
              </a:endParaRPr>
            </a:p>
          </p:txBody>
        </p:sp>
        <p:sp>
          <p:nvSpPr>
            <p:cNvPr id="27" name="AutoShape 25"/>
            <p:cNvSpPr>
              <a:spLocks noChangeArrowheads="1"/>
            </p:cNvSpPr>
            <p:nvPr/>
          </p:nvSpPr>
          <p:spPr bwMode="gray">
            <a:xfrm rot="5400000">
              <a:off x="4015958" y="4656511"/>
              <a:ext cx="178192" cy="152848"/>
            </a:xfrm>
            <a:prstGeom prst="triangle">
              <a:avLst>
                <a:gd name="adj" fmla="val 50000"/>
              </a:avLst>
            </a:prstGeom>
            <a:solidFill>
              <a:srgbClr val="FF3300"/>
            </a:solidFill>
            <a:ln w="9525">
              <a:noFill/>
              <a:miter lim="800000"/>
              <a:headEnd/>
              <a:tailEnd/>
            </a:ln>
            <a:effectLst>
              <a:outerShdw dist="35921" dir="2700000" algn="ctr" rotWithShape="0">
                <a:schemeClr val="bg2"/>
              </a:outerShdw>
            </a:effectLst>
          </p:spPr>
          <p:txBody>
            <a:bodyPr rot="10800000" vert="eaVert" wrap="none" anchor="ctr"/>
            <a:lstStyle/>
            <a:p>
              <a:pPr algn="ctr">
                <a:defRPr/>
              </a:pPr>
              <a:endParaRPr lang="zh-CN" altLang="zh-CN">
                <a:effectLst>
                  <a:outerShdw blurRad="38100" dist="38100" dir="2700000" algn="tl">
                    <a:srgbClr val="FFFFFF"/>
                  </a:outerShdw>
                </a:effectLst>
                <a:latin typeface="Arial" pitchFamily="34" charset="0"/>
              </a:endParaRPr>
            </a:p>
          </p:txBody>
        </p:sp>
        <p:sp>
          <p:nvSpPr>
            <p:cNvPr id="28" name="AutoShape 26"/>
            <p:cNvSpPr>
              <a:spLocks noChangeArrowheads="1"/>
            </p:cNvSpPr>
            <p:nvPr/>
          </p:nvSpPr>
          <p:spPr bwMode="gray">
            <a:xfrm rot="5400000">
              <a:off x="7078840" y="4656511"/>
              <a:ext cx="178192" cy="152848"/>
            </a:xfrm>
            <a:prstGeom prst="triangle">
              <a:avLst>
                <a:gd name="adj" fmla="val 50000"/>
              </a:avLst>
            </a:prstGeom>
            <a:solidFill>
              <a:srgbClr val="FF3300"/>
            </a:solidFill>
            <a:ln w="9525">
              <a:noFill/>
              <a:miter lim="800000"/>
              <a:headEnd/>
              <a:tailEnd/>
            </a:ln>
            <a:effectLst>
              <a:outerShdw dist="35921" dir="2700000" algn="ctr" rotWithShape="0">
                <a:schemeClr val="bg2"/>
              </a:outerShdw>
            </a:effectLst>
          </p:spPr>
          <p:txBody>
            <a:bodyPr rot="10800000" vert="eaVert" wrap="none" anchor="ctr"/>
            <a:lstStyle/>
            <a:p>
              <a:pPr algn="ctr">
                <a:defRPr/>
              </a:pPr>
              <a:endParaRPr lang="zh-CN" altLang="zh-CN">
                <a:effectLst>
                  <a:outerShdw blurRad="38100" dist="38100" dir="2700000" algn="tl">
                    <a:srgbClr val="FFFFFF"/>
                  </a:outerShdw>
                </a:effectLst>
                <a:latin typeface="Arial" pitchFamily="34" charset="0"/>
              </a:endParaRPr>
            </a:p>
          </p:txBody>
        </p:sp>
      </p:grpSp>
      <p:sp>
        <p:nvSpPr>
          <p:cNvPr id="16387" name="标题 1"/>
          <p:cNvSpPr>
            <a:spLocks noGrp="1"/>
          </p:cNvSpPr>
          <p:nvPr>
            <p:ph type="title"/>
          </p:nvPr>
        </p:nvSpPr>
        <p:spPr/>
        <p:txBody>
          <a:bodyPr/>
          <a:lstStyle/>
          <a:p>
            <a:endParaRPr lang="zh-CN" altLang="en-US" smtClean="0">
              <a:ea typeface="宋体" pitchFamily="2" charset="-122"/>
            </a:endParaRPr>
          </a:p>
        </p:txBody>
      </p:sp>
      <p:sp>
        <p:nvSpPr>
          <p:cNvPr id="16388" name="标题 1"/>
          <p:cNvSpPr txBox="1">
            <a:spLocks/>
          </p:cNvSpPr>
          <p:nvPr/>
        </p:nvSpPr>
        <p:spPr bwMode="gray">
          <a:xfrm>
            <a:off x="762000" y="228600"/>
            <a:ext cx="4995863" cy="563563"/>
          </a:xfrm>
          <a:prstGeom prst="rect">
            <a:avLst/>
          </a:prstGeom>
          <a:solidFill>
            <a:schemeClr val="bg1"/>
          </a:solidFill>
          <a:ln w="9525">
            <a:noFill/>
            <a:miter lim="800000"/>
            <a:headEnd/>
            <a:tailEnd/>
          </a:ln>
        </p:spPr>
        <p:txBody>
          <a:bodyPr anchor="ctr"/>
          <a:lstStyle/>
          <a:p>
            <a:pPr algn="ctr" eaLnBrk="0" hangingPunct="0"/>
            <a:r>
              <a:rPr lang="zh-CN" altLang="en-US" sz="2400" b="1">
                <a:solidFill>
                  <a:srgbClr val="000000"/>
                </a:solidFill>
                <a:latin typeface="Verdana" pitchFamily="34" charset="0"/>
              </a:rPr>
              <a:t>一、成果登记概况</a:t>
            </a:r>
          </a:p>
        </p:txBody>
      </p:sp>
      <p:sp>
        <p:nvSpPr>
          <p:cNvPr id="16389"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Tree>
  </p:cSld>
  <p:clrMapOvr>
    <a:masterClrMapping/>
  </p:clrMapOvr>
  <p:transition advTm="14375"/>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381000" y="838200"/>
            <a:ext cx="6986588" cy="461963"/>
          </a:xfrm>
          <a:prstGeom prst="rect">
            <a:avLst/>
          </a:prstGeom>
          <a:noFill/>
          <a:ln w="9525" algn="ctr">
            <a:noFill/>
            <a:miter lim="800000"/>
            <a:headEnd/>
            <a:tailEnd/>
          </a:ln>
        </p:spPr>
        <p:txBody>
          <a:bodyPr>
            <a:spAutoFit/>
          </a:bodyPr>
          <a:lstStyle/>
          <a:p>
            <a:pPr eaLnBrk="0" hangingPunct="0">
              <a:buClr>
                <a:srgbClr val="D7181F"/>
              </a:buClr>
              <a:buFont typeface="Wingdings" pitchFamily="2" charset="2"/>
              <a:buChar char="v"/>
            </a:pPr>
            <a:r>
              <a:rPr lang="zh-CN" altLang="en-US" sz="2400">
                <a:solidFill>
                  <a:srgbClr val="1C1C1C"/>
                </a:solidFill>
                <a:latin typeface="华文新魏" pitchFamily="2" charset="-122"/>
                <a:ea typeface="华文新魏" pitchFamily="2" charset="-122"/>
              </a:rPr>
              <a:t>涉密成果登记及变更登记</a:t>
            </a:r>
            <a:endParaRPr lang="en-US" altLang="zh-CN" sz="2400">
              <a:solidFill>
                <a:srgbClr val="1C1C1C"/>
              </a:solidFill>
              <a:latin typeface="华文新魏" pitchFamily="2" charset="-122"/>
              <a:ea typeface="华文新魏" pitchFamily="2" charset="-122"/>
            </a:endParaRPr>
          </a:p>
        </p:txBody>
      </p:sp>
      <p:sp>
        <p:nvSpPr>
          <p:cNvPr id="17411"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
        <p:nvSpPr>
          <p:cNvPr id="17412" name="标题 1"/>
          <p:cNvSpPr>
            <a:spLocks noGrp="1"/>
          </p:cNvSpPr>
          <p:nvPr>
            <p:ph type="title"/>
          </p:nvPr>
        </p:nvSpPr>
        <p:spPr/>
        <p:txBody>
          <a:bodyPr/>
          <a:lstStyle/>
          <a:p>
            <a:endParaRPr lang="zh-CN" altLang="en-US" smtClean="0">
              <a:ea typeface="宋体" pitchFamily="2" charset="-122"/>
            </a:endParaRPr>
          </a:p>
        </p:txBody>
      </p:sp>
      <p:sp>
        <p:nvSpPr>
          <p:cNvPr id="17413" name="标题 1"/>
          <p:cNvSpPr txBox="1">
            <a:spLocks/>
          </p:cNvSpPr>
          <p:nvPr/>
        </p:nvSpPr>
        <p:spPr bwMode="gray">
          <a:xfrm>
            <a:off x="762000" y="228600"/>
            <a:ext cx="4995863" cy="563563"/>
          </a:xfrm>
          <a:prstGeom prst="rect">
            <a:avLst/>
          </a:prstGeom>
          <a:solidFill>
            <a:schemeClr val="bg1"/>
          </a:solidFill>
          <a:ln w="9525">
            <a:noFill/>
            <a:miter lim="800000"/>
            <a:headEnd/>
            <a:tailEnd/>
          </a:ln>
        </p:spPr>
        <p:txBody>
          <a:bodyPr anchor="ctr"/>
          <a:lstStyle/>
          <a:p>
            <a:pPr algn="ctr" eaLnBrk="0" hangingPunct="0"/>
            <a:r>
              <a:rPr lang="zh-CN" altLang="en-US" sz="2400" b="1">
                <a:solidFill>
                  <a:srgbClr val="000000"/>
                </a:solidFill>
                <a:latin typeface="Verdana" pitchFamily="34" charset="0"/>
              </a:rPr>
              <a:t>一、成果登记概况</a:t>
            </a:r>
          </a:p>
        </p:txBody>
      </p:sp>
      <p:grpSp>
        <p:nvGrpSpPr>
          <p:cNvPr id="17414" name="组合 25"/>
          <p:cNvGrpSpPr>
            <a:grpSpLocks/>
          </p:cNvGrpSpPr>
          <p:nvPr/>
        </p:nvGrpSpPr>
        <p:grpSpPr bwMode="auto">
          <a:xfrm>
            <a:off x="609600" y="1417638"/>
            <a:ext cx="7953375" cy="4894262"/>
            <a:chOff x="814388" y="1379994"/>
            <a:chExt cx="7952733" cy="4893806"/>
          </a:xfrm>
        </p:grpSpPr>
        <p:pic>
          <p:nvPicPr>
            <p:cNvPr id="17420" name="Picture 3" descr="it1"/>
            <p:cNvPicPr>
              <a:picLocks noChangeAspect="1" noChangeArrowheads="1"/>
            </p:cNvPicPr>
            <p:nvPr/>
          </p:nvPicPr>
          <p:blipFill>
            <a:blip r:embed="rId3"/>
            <a:srcRect/>
            <a:stretch>
              <a:fillRect/>
            </a:stretch>
          </p:blipFill>
          <p:spPr bwMode="auto">
            <a:xfrm>
              <a:off x="1674813" y="1590675"/>
              <a:ext cx="2273300" cy="4518025"/>
            </a:xfrm>
            <a:prstGeom prst="rect">
              <a:avLst/>
            </a:prstGeom>
            <a:noFill/>
            <a:ln w="9525">
              <a:noFill/>
              <a:miter lim="800000"/>
              <a:headEnd/>
              <a:tailEnd/>
            </a:ln>
          </p:spPr>
        </p:pic>
        <p:sp>
          <p:nvSpPr>
            <p:cNvPr id="51" name="Freeform 4"/>
            <p:cNvSpPr>
              <a:spLocks/>
            </p:cNvSpPr>
            <p:nvPr/>
          </p:nvSpPr>
          <p:spPr bwMode="gray">
            <a:xfrm>
              <a:off x="1679506" y="1600635"/>
              <a:ext cx="1609595" cy="1469888"/>
            </a:xfrm>
            <a:custGeom>
              <a:avLst/>
              <a:gdLst/>
              <a:ahLst/>
              <a:cxnLst>
                <a:cxn ang="0">
                  <a:pos x="0" y="0"/>
                </a:cxn>
                <a:cxn ang="0">
                  <a:pos x="6" y="793"/>
                </a:cxn>
                <a:cxn ang="0">
                  <a:pos x="551" y="1020"/>
                </a:cxn>
                <a:cxn ang="0">
                  <a:pos x="1118" y="470"/>
                </a:cxn>
                <a:cxn ang="0">
                  <a:pos x="0" y="0"/>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gradFill rotWithShape="1">
              <a:gsLst>
                <a:gs pos="0">
                  <a:schemeClr val="accent1">
                    <a:gamma/>
                    <a:shade val="57255"/>
                    <a:invGamma/>
                  </a:schemeClr>
                </a:gs>
                <a:gs pos="100000">
                  <a:schemeClr val="accent1">
                    <a:alpha val="30000"/>
                  </a:schemeClr>
                </a:gs>
              </a:gsLst>
              <a:lin ang="18900000" scaled="1"/>
            </a:gradFill>
            <a:ln w="9525" cap="flat" cmpd="sng">
              <a:noFill/>
              <a:prstDash val="solid"/>
              <a:round/>
              <a:headEnd type="none" w="med" len="med"/>
              <a:tailEnd type="none" w="med" len="med"/>
            </a:ln>
            <a:effectLst/>
          </p:spPr>
          <p:txBody>
            <a:bodyPr wrap="none" anchor="ctr"/>
            <a:lstStyle/>
            <a:p>
              <a:pPr>
                <a:defRPr/>
              </a:pPr>
              <a:endParaRPr lang="zh-CN" altLang="en-US">
                <a:latin typeface="Arial" pitchFamily="34" charset="0"/>
              </a:endParaRPr>
            </a:p>
          </p:txBody>
        </p:sp>
        <p:sp>
          <p:nvSpPr>
            <p:cNvPr id="52" name="Freeform 5"/>
            <p:cNvSpPr>
              <a:spLocks/>
            </p:cNvSpPr>
            <p:nvPr/>
          </p:nvSpPr>
          <p:spPr bwMode="gray">
            <a:xfrm>
              <a:off x="1682681" y="4637240"/>
              <a:ext cx="1598483" cy="1484174"/>
            </a:xfrm>
            <a:custGeom>
              <a:avLst/>
              <a:gdLst/>
              <a:ahLst/>
              <a:cxnLst>
                <a:cxn ang="0">
                  <a:pos x="0" y="228"/>
                </a:cxn>
                <a:cxn ang="0">
                  <a:pos x="4" y="1018"/>
                </a:cxn>
                <a:cxn ang="0">
                  <a:pos x="1110" y="559"/>
                </a:cxn>
                <a:cxn ang="0">
                  <a:pos x="552" y="0"/>
                </a:cxn>
                <a:cxn ang="0">
                  <a:pos x="0" y="228"/>
                </a:cxn>
              </a:cxnLst>
              <a:rect l="0" t="0" r="r" b="b"/>
              <a:pathLst>
                <a:path w="1110" h="1030">
                  <a:moveTo>
                    <a:pt x="0" y="228"/>
                  </a:moveTo>
                  <a:cubicBezTo>
                    <a:pt x="2" y="623"/>
                    <a:pt x="4" y="1018"/>
                    <a:pt x="4" y="1018"/>
                  </a:cubicBezTo>
                  <a:cubicBezTo>
                    <a:pt x="478" y="1030"/>
                    <a:pt x="849" y="814"/>
                    <a:pt x="1110" y="559"/>
                  </a:cubicBezTo>
                  <a:lnTo>
                    <a:pt x="552" y="0"/>
                  </a:lnTo>
                  <a:cubicBezTo>
                    <a:pt x="355" y="184"/>
                    <a:pt x="180" y="220"/>
                    <a:pt x="0" y="228"/>
                  </a:cubicBezTo>
                  <a:close/>
                </a:path>
              </a:pathLst>
            </a:custGeom>
            <a:gradFill rotWithShape="1">
              <a:gsLst>
                <a:gs pos="0">
                  <a:schemeClr val="accent2">
                    <a:gamma/>
                    <a:shade val="63529"/>
                    <a:invGamma/>
                  </a:schemeClr>
                </a:gs>
                <a:gs pos="100000">
                  <a:schemeClr val="accent2">
                    <a:alpha val="30000"/>
                  </a:schemeClr>
                </a:gs>
              </a:gsLst>
              <a:lin ang="2700000" scaled="1"/>
            </a:gradFill>
            <a:ln w="9525" cap="flat" cmpd="sng">
              <a:noFill/>
              <a:prstDash val="solid"/>
              <a:round/>
              <a:headEnd type="none" w="med" len="med"/>
              <a:tailEnd type="none" w="med" len="med"/>
            </a:ln>
            <a:effectLst/>
          </p:spPr>
          <p:txBody>
            <a:bodyPr wrap="none" anchor="ctr"/>
            <a:lstStyle/>
            <a:p>
              <a:pPr>
                <a:defRPr/>
              </a:pPr>
              <a:endParaRPr lang="zh-CN" altLang="en-US">
                <a:latin typeface="Arial" pitchFamily="34" charset="0"/>
              </a:endParaRPr>
            </a:p>
          </p:txBody>
        </p:sp>
        <p:sp>
          <p:nvSpPr>
            <p:cNvPr id="53" name="Freeform 6"/>
            <p:cNvSpPr>
              <a:spLocks/>
            </p:cNvSpPr>
            <p:nvPr/>
          </p:nvSpPr>
          <p:spPr bwMode="gray">
            <a:xfrm>
              <a:off x="2474779" y="2275261"/>
              <a:ext cx="1465145" cy="1571479"/>
            </a:xfrm>
            <a:custGeom>
              <a:avLst/>
              <a:gdLst/>
              <a:ahLst/>
              <a:cxnLst>
                <a:cxn ang="0">
                  <a:pos x="0" y="554"/>
                </a:cxn>
                <a:cxn ang="0">
                  <a:pos x="225" y="1091"/>
                </a:cxn>
                <a:cxn ang="0">
                  <a:pos x="1017" y="1091"/>
                </a:cxn>
                <a:cxn ang="0">
                  <a:pos x="566" y="0"/>
                </a:cxn>
                <a:cxn ang="0">
                  <a:pos x="0" y="554"/>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gradFill rotWithShape="1">
              <a:gsLst>
                <a:gs pos="0">
                  <a:schemeClr val="folHlink">
                    <a:gamma/>
                    <a:shade val="69804"/>
                    <a:invGamma/>
                  </a:schemeClr>
                </a:gs>
                <a:gs pos="100000">
                  <a:schemeClr val="folHlink">
                    <a:alpha val="30000"/>
                  </a:schemeClr>
                </a:gs>
              </a:gsLst>
              <a:lin ang="0" scaled="1"/>
            </a:gradFill>
            <a:ln w="9525" cap="flat" cmpd="sng">
              <a:noFill/>
              <a:prstDash val="solid"/>
              <a:round/>
              <a:headEnd type="none" w="med" len="med"/>
              <a:tailEnd type="none" w="med" len="med"/>
            </a:ln>
            <a:effectLst/>
          </p:spPr>
          <p:txBody>
            <a:bodyPr wrap="none" anchor="ctr"/>
            <a:lstStyle/>
            <a:p>
              <a:pPr>
                <a:defRPr/>
              </a:pPr>
              <a:endParaRPr lang="zh-CN" altLang="en-US">
                <a:latin typeface="Arial" pitchFamily="34" charset="0"/>
              </a:endParaRPr>
            </a:p>
          </p:txBody>
        </p:sp>
        <p:sp>
          <p:nvSpPr>
            <p:cNvPr id="16400" name="Text Box 7"/>
            <p:cNvSpPr txBox="1">
              <a:spLocks noChangeArrowheads="1"/>
            </p:cNvSpPr>
            <p:nvPr/>
          </p:nvSpPr>
          <p:spPr bwMode="gray">
            <a:xfrm>
              <a:off x="2144606" y="2011760"/>
              <a:ext cx="607964" cy="85399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defRPr/>
              </a:pPr>
              <a:r>
                <a:rPr lang="en-US" altLang="zh-CN" sz="5000">
                  <a:solidFill>
                    <a:srgbClr val="FEFEFE"/>
                  </a:solidFill>
                  <a:latin typeface="Arial Black" pitchFamily="34" charset="0"/>
                </a:rPr>
                <a:t>1</a:t>
              </a:r>
            </a:p>
          </p:txBody>
        </p:sp>
        <p:sp>
          <p:nvSpPr>
            <p:cNvPr id="16401" name="Text Box 8"/>
            <p:cNvSpPr txBox="1">
              <a:spLocks noChangeArrowheads="1"/>
            </p:cNvSpPr>
            <p:nvPr/>
          </p:nvSpPr>
          <p:spPr bwMode="gray">
            <a:xfrm>
              <a:off x="2017616" y="4970584"/>
              <a:ext cx="607964" cy="85399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defRPr/>
              </a:pPr>
              <a:r>
                <a:rPr lang="en-US" altLang="zh-CN" sz="5000">
                  <a:solidFill>
                    <a:srgbClr val="FEFEFE"/>
                  </a:solidFill>
                  <a:latin typeface="Arial Black" pitchFamily="34" charset="0"/>
                </a:rPr>
                <a:t>4</a:t>
              </a:r>
            </a:p>
          </p:txBody>
        </p:sp>
        <p:sp>
          <p:nvSpPr>
            <p:cNvPr id="17426" name="Rectangle 24"/>
            <p:cNvSpPr>
              <a:spLocks noChangeArrowheads="1"/>
            </p:cNvSpPr>
            <p:nvPr/>
          </p:nvSpPr>
          <p:spPr bwMode="black">
            <a:xfrm>
              <a:off x="3165475" y="1379994"/>
              <a:ext cx="4148138" cy="584775"/>
            </a:xfrm>
            <a:prstGeom prst="rect">
              <a:avLst/>
            </a:prstGeom>
            <a:noFill/>
            <a:ln w="9525" algn="ctr">
              <a:noFill/>
              <a:miter lim="800000"/>
              <a:headEnd/>
              <a:tailEnd/>
            </a:ln>
          </p:spPr>
          <p:txBody>
            <a:bodyPr>
              <a:spAutoFit/>
            </a:bodyPr>
            <a:lstStyle/>
            <a:p>
              <a:r>
                <a:rPr lang="en-US" altLang="zh-CN" sz="1600" b="1">
                  <a:solidFill>
                    <a:schemeClr val="tx2"/>
                  </a:solidFill>
                </a:rPr>
                <a:t>1.</a:t>
              </a:r>
              <a:r>
                <a:rPr lang="zh-CN" altLang="en-US" sz="1600" b="1">
                  <a:solidFill>
                    <a:schemeClr val="tx2"/>
                  </a:solidFill>
                </a:rPr>
                <a:t>涉及国家秘密的地质调查项目的成果登记或变更登记，不进行在线填写及公示</a:t>
              </a:r>
              <a:endParaRPr lang="en-US" altLang="zh-CN" sz="1600" b="1">
                <a:solidFill>
                  <a:schemeClr val="tx2"/>
                </a:solidFill>
              </a:endParaRPr>
            </a:p>
          </p:txBody>
        </p:sp>
        <p:sp>
          <p:nvSpPr>
            <p:cNvPr id="17427" name="Rectangle 25"/>
            <p:cNvSpPr>
              <a:spLocks noChangeArrowheads="1"/>
            </p:cNvSpPr>
            <p:nvPr/>
          </p:nvSpPr>
          <p:spPr bwMode="black">
            <a:xfrm>
              <a:off x="3814121" y="2486382"/>
              <a:ext cx="4953000" cy="830997"/>
            </a:xfrm>
            <a:prstGeom prst="rect">
              <a:avLst/>
            </a:prstGeom>
            <a:noFill/>
            <a:ln w="9525" algn="ctr">
              <a:noFill/>
              <a:miter lim="800000"/>
              <a:headEnd/>
              <a:tailEnd/>
            </a:ln>
          </p:spPr>
          <p:txBody>
            <a:bodyPr>
              <a:spAutoFit/>
            </a:bodyPr>
            <a:lstStyle/>
            <a:p>
              <a:r>
                <a:rPr lang="en-US" altLang="zh-CN" sz="1600" b="1">
                  <a:solidFill>
                    <a:schemeClr val="tx2"/>
                  </a:solidFill>
                </a:rPr>
                <a:t>2.</a:t>
              </a:r>
              <a:r>
                <a:rPr lang="zh-CN" altLang="en-US" sz="1600" b="1">
                  <a:solidFill>
                    <a:schemeClr val="tx2"/>
                  </a:solidFill>
                </a:rPr>
                <a:t>应按照国家、局相关保密管理规定和</a:t>
              </a:r>
              <a:r>
                <a:rPr lang="en-US" altLang="zh-CN" sz="1600" b="1">
                  <a:solidFill>
                    <a:schemeClr val="tx2"/>
                  </a:solidFill>
                </a:rPr>
                <a:t>《</a:t>
              </a:r>
              <a:r>
                <a:rPr lang="zh-CN" altLang="en-US" sz="1600" b="1">
                  <a:solidFill>
                    <a:schemeClr val="tx2"/>
                  </a:solidFill>
                </a:rPr>
                <a:t>规定</a:t>
              </a:r>
              <a:r>
                <a:rPr lang="en-US" altLang="zh-CN" sz="1600" b="1">
                  <a:solidFill>
                    <a:schemeClr val="tx2"/>
                  </a:solidFill>
                </a:rPr>
                <a:t>》</a:t>
              </a:r>
              <a:r>
                <a:rPr lang="zh-CN" altLang="en-US" sz="1600" b="1">
                  <a:solidFill>
                    <a:schemeClr val="tx2"/>
                  </a:solidFill>
                </a:rPr>
                <a:t>，到相关成果登记部门，单独进行涉密项目成果登记或变更登记</a:t>
              </a:r>
              <a:endParaRPr lang="en-US" altLang="zh-CN" sz="1600" b="1">
                <a:solidFill>
                  <a:schemeClr val="tx2"/>
                </a:solidFill>
              </a:endParaRPr>
            </a:p>
          </p:txBody>
        </p:sp>
        <p:sp>
          <p:nvSpPr>
            <p:cNvPr id="17428" name="Rectangle 26"/>
            <p:cNvSpPr>
              <a:spLocks noChangeArrowheads="1"/>
            </p:cNvSpPr>
            <p:nvPr/>
          </p:nvSpPr>
          <p:spPr bwMode="black">
            <a:xfrm>
              <a:off x="4005263" y="4244975"/>
              <a:ext cx="4148137" cy="825500"/>
            </a:xfrm>
            <a:prstGeom prst="rect">
              <a:avLst/>
            </a:prstGeom>
            <a:noFill/>
            <a:ln w="9525" algn="ctr">
              <a:noFill/>
              <a:miter lim="800000"/>
              <a:headEnd/>
              <a:tailEnd/>
            </a:ln>
          </p:spPr>
          <p:txBody>
            <a:bodyPr>
              <a:spAutoFit/>
            </a:bodyPr>
            <a:lstStyle/>
            <a:p>
              <a:r>
                <a:rPr lang="en-US" altLang="zh-CN" sz="1600" b="1">
                  <a:solidFill>
                    <a:schemeClr val="tx2"/>
                  </a:solidFill>
                </a:rPr>
                <a:t>3.</a:t>
              </a:r>
              <a:r>
                <a:rPr lang="zh-CN" altLang="en-US" sz="1600" b="1">
                  <a:solidFill>
                    <a:schemeClr val="tx2"/>
                  </a:solidFill>
                </a:rPr>
                <a:t>各成果登记部门应安排专人负责涉密项目成果登记或变更登记申报材料的受理、形式审查、内容审核工作</a:t>
              </a:r>
              <a:endParaRPr lang="en-US" altLang="zh-CN" sz="1600" b="1">
                <a:solidFill>
                  <a:schemeClr val="tx2"/>
                </a:solidFill>
              </a:endParaRPr>
            </a:p>
          </p:txBody>
        </p:sp>
        <p:sp>
          <p:nvSpPr>
            <p:cNvPr id="17429" name="Line 27"/>
            <p:cNvSpPr>
              <a:spLocks noChangeShapeType="1"/>
            </p:cNvSpPr>
            <p:nvPr/>
          </p:nvSpPr>
          <p:spPr bwMode="black">
            <a:xfrm>
              <a:off x="3367162" y="2274888"/>
              <a:ext cx="4008438" cy="0"/>
            </a:xfrm>
            <a:prstGeom prst="line">
              <a:avLst/>
            </a:prstGeom>
            <a:noFill/>
            <a:ln w="9525">
              <a:solidFill>
                <a:srgbClr val="080808"/>
              </a:solidFill>
              <a:prstDash val="dash"/>
              <a:round/>
              <a:headEnd/>
              <a:tailEnd/>
            </a:ln>
          </p:spPr>
          <p:txBody>
            <a:bodyPr wrap="none" anchor="ctr"/>
            <a:lstStyle/>
            <a:p>
              <a:endParaRPr lang="zh-CN" altLang="en-US"/>
            </a:p>
          </p:txBody>
        </p:sp>
        <p:sp>
          <p:nvSpPr>
            <p:cNvPr id="17430" name="Line 28"/>
            <p:cNvSpPr>
              <a:spLocks noChangeShapeType="1"/>
            </p:cNvSpPr>
            <p:nvPr/>
          </p:nvSpPr>
          <p:spPr bwMode="black">
            <a:xfrm>
              <a:off x="4013200" y="3867150"/>
              <a:ext cx="4010025" cy="0"/>
            </a:xfrm>
            <a:prstGeom prst="line">
              <a:avLst/>
            </a:prstGeom>
            <a:noFill/>
            <a:ln w="9525">
              <a:solidFill>
                <a:srgbClr val="080808"/>
              </a:solidFill>
              <a:prstDash val="dash"/>
              <a:round/>
              <a:headEnd/>
              <a:tailEnd/>
            </a:ln>
          </p:spPr>
          <p:txBody>
            <a:bodyPr wrap="none" anchor="ctr"/>
            <a:lstStyle/>
            <a:p>
              <a:endParaRPr lang="zh-CN" altLang="en-US"/>
            </a:p>
          </p:txBody>
        </p:sp>
        <p:sp>
          <p:nvSpPr>
            <p:cNvPr id="61" name="Freeform 29"/>
            <p:cNvSpPr>
              <a:spLocks/>
            </p:cNvSpPr>
            <p:nvPr/>
          </p:nvSpPr>
          <p:spPr bwMode="gray">
            <a:xfrm>
              <a:off x="2477954" y="3841977"/>
              <a:ext cx="1461970" cy="1604813"/>
            </a:xfrm>
            <a:custGeom>
              <a:avLst/>
              <a:gdLst/>
              <a:ahLst/>
              <a:cxnLst>
                <a:cxn ang="0">
                  <a:pos x="223" y="0"/>
                </a:cxn>
                <a:cxn ang="0">
                  <a:pos x="0" y="550"/>
                </a:cxn>
                <a:cxn ang="0">
                  <a:pos x="559" y="1114"/>
                </a:cxn>
                <a:cxn ang="0">
                  <a:pos x="1016" y="4"/>
                </a:cxn>
                <a:cxn ang="0">
                  <a:pos x="223" y="0"/>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gradFill rotWithShape="1">
              <a:gsLst>
                <a:gs pos="0">
                  <a:schemeClr val="hlink">
                    <a:gamma/>
                    <a:shade val="69804"/>
                    <a:invGamma/>
                  </a:schemeClr>
                </a:gs>
                <a:gs pos="100000">
                  <a:schemeClr val="hlink">
                    <a:alpha val="30000"/>
                  </a:schemeClr>
                </a:gs>
              </a:gsLst>
              <a:lin ang="0" scaled="1"/>
            </a:gradFill>
            <a:ln w="9525" cap="flat" cmpd="sng">
              <a:noFill/>
              <a:prstDash val="solid"/>
              <a:round/>
              <a:headEnd type="none" w="med" len="med"/>
              <a:tailEnd type="none" w="med" len="med"/>
            </a:ln>
            <a:effectLst/>
          </p:spPr>
          <p:txBody>
            <a:bodyPr wrap="none" anchor="ctr"/>
            <a:lstStyle/>
            <a:p>
              <a:pPr>
                <a:defRPr/>
              </a:pPr>
              <a:endParaRPr lang="zh-CN" altLang="en-US">
                <a:latin typeface="Arial" pitchFamily="34" charset="0"/>
              </a:endParaRPr>
            </a:p>
          </p:txBody>
        </p:sp>
        <p:sp>
          <p:nvSpPr>
            <p:cNvPr id="16408" name="Text Box 30"/>
            <p:cNvSpPr txBox="1">
              <a:spLocks noChangeArrowheads="1"/>
            </p:cNvSpPr>
            <p:nvPr/>
          </p:nvSpPr>
          <p:spPr bwMode="gray">
            <a:xfrm>
              <a:off x="2966864" y="2827659"/>
              <a:ext cx="607964" cy="85399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defRPr/>
              </a:pPr>
              <a:r>
                <a:rPr lang="en-US" altLang="zh-CN" sz="5000">
                  <a:solidFill>
                    <a:srgbClr val="FEFEFE"/>
                  </a:solidFill>
                  <a:latin typeface="Arial Black" pitchFamily="34" charset="0"/>
                </a:rPr>
                <a:t>2</a:t>
              </a:r>
            </a:p>
          </p:txBody>
        </p:sp>
        <p:sp>
          <p:nvSpPr>
            <p:cNvPr id="16409" name="Text Box 31"/>
            <p:cNvSpPr txBox="1">
              <a:spLocks noChangeArrowheads="1"/>
            </p:cNvSpPr>
            <p:nvPr/>
          </p:nvSpPr>
          <p:spPr bwMode="gray">
            <a:xfrm>
              <a:off x="2903369" y="4105477"/>
              <a:ext cx="607964" cy="85399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defRPr/>
              </a:pPr>
              <a:r>
                <a:rPr lang="en-US" altLang="zh-CN" sz="5000">
                  <a:solidFill>
                    <a:srgbClr val="FEFEFE"/>
                  </a:solidFill>
                  <a:latin typeface="Arial Black" pitchFamily="34" charset="0"/>
                </a:rPr>
                <a:t>3</a:t>
              </a:r>
            </a:p>
          </p:txBody>
        </p:sp>
        <p:sp>
          <p:nvSpPr>
            <p:cNvPr id="17434" name="Line 32"/>
            <p:cNvSpPr>
              <a:spLocks noChangeShapeType="1"/>
            </p:cNvSpPr>
            <p:nvPr/>
          </p:nvSpPr>
          <p:spPr bwMode="black">
            <a:xfrm>
              <a:off x="3481388" y="5143500"/>
              <a:ext cx="4008438" cy="0"/>
            </a:xfrm>
            <a:prstGeom prst="line">
              <a:avLst/>
            </a:prstGeom>
            <a:noFill/>
            <a:ln w="9525">
              <a:solidFill>
                <a:srgbClr val="080808"/>
              </a:solidFill>
              <a:prstDash val="dash"/>
              <a:round/>
              <a:headEnd/>
              <a:tailEnd/>
            </a:ln>
          </p:spPr>
          <p:txBody>
            <a:bodyPr wrap="none" anchor="ctr"/>
            <a:lstStyle/>
            <a:p>
              <a:endParaRPr lang="zh-CN" altLang="en-US"/>
            </a:p>
          </p:txBody>
        </p:sp>
        <p:sp>
          <p:nvSpPr>
            <p:cNvPr id="17435" name="Rectangle 33"/>
            <p:cNvSpPr>
              <a:spLocks noChangeArrowheads="1"/>
            </p:cNvSpPr>
            <p:nvPr/>
          </p:nvSpPr>
          <p:spPr bwMode="black">
            <a:xfrm>
              <a:off x="3328988" y="5448300"/>
              <a:ext cx="4800600" cy="825500"/>
            </a:xfrm>
            <a:prstGeom prst="rect">
              <a:avLst/>
            </a:prstGeom>
            <a:noFill/>
            <a:ln w="9525" algn="ctr">
              <a:noFill/>
              <a:miter lim="800000"/>
              <a:headEnd/>
              <a:tailEnd/>
            </a:ln>
          </p:spPr>
          <p:txBody>
            <a:bodyPr>
              <a:spAutoFit/>
            </a:bodyPr>
            <a:lstStyle/>
            <a:p>
              <a:r>
                <a:rPr lang="en-US" altLang="zh-CN" sz="1600" b="1">
                  <a:solidFill>
                    <a:schemeClr val="tx2"/>
                  </a:solidFill>
                </a:rPr>
                <a:t>4.</a:t>
              </a:r>
              <a:r>
                <a:rPr lang="zh-CN" altLang="en-US" sz="1600" b="1">
                  <a:solidFill>
                    <a:schemeClr val="tx2"/>
                  </a:solidFill>
                </a:rPr>
                <a:t>涉密项目成果电子文件应在涉密专机中进行处理，涉密材料应存储在涉密档案柜中，由专人负责，不得泄密</a:t>
              </a:r>
              <a:endParaRPr lang="en-US" altLang="zh-CN" sz="1600" b="1">
                <a:solidFill>
                  <a:schemeClr val="tx2"/>
                </a:solidFill>
              </a:endParaRPr>
            </a:p>
          </p:txBody>
        </p:sp>
        <p:grpSp>
          <p:nvGrpSpPr>
            <p:cNvPr id="17436" name="Group 34"/>
            <p:cNvGrpSpPr>
              <a:grpSpLocks/>
            </p:cNvGrpSpPr>
            <p:nvPr/>
          </p:nvGrpSpPr>
          <p:grpSpPr bwMode="auto">
            <a:xfrm rot="19378231" flipV="1">
              <a:off x="2135183" y="4895842"/>
              <a:ext cx="2066925" cy="412751"/>
              <a:chOff x="1565" y="2568"/>
              <a:chExt cx="1118" cy="279"/>
            </a:xfrm>
          </p:grpSpPr>
          <p:sp>
            <p:nvSpPr>
              <p:cNvPr id="17438" name="AutoShape 35"/>
              <p:cNvSpPr>
                <a:spLocks noChangeArrowheads="1"/>
              </p:cNvSpPr>
              <p:nvPr/>
            </p:nvSpPr>
            <p:spPr bwMode="white">
              <a:xfrm rot="5263130">
                <a:off x="1859" y="2274"/>
                <a:ext cx="227" cy="816"/>
              </a:xfrm>
              <a:prstGeom prst="moon">
                <a:avLst>
                  <a:gd name="adj" fmla="val 49773"/>
                </a:avLst>
              </a:prstGeom>
              <a:solidFill>
                <a:srgbClr val="FFFFFF">
                  <a:alpha val="5882"/>
                </a:srgbClr>
              </a:solidFill>
              <a:ln w="9525">
                <a:noFill/>
                <a:miter lim="800000"/>
                <a:headEnd/>
                <a:tailEnd/>
              </a:ln>
            </p:spPr>
            <p:txBody>
              <a:bodyPr wrap="none" anchor="ctr"/>
              <a:lstStyle/>
              <a:p>
                <a:endParaRPr lang="zh-CN" altLang="en-US"/>
              </a:p>
            </p:txBody>
          </p:sp>
          <p:sp>
            <p:nvSpPr>
              <p:cNvPr id="17439" name="AutoShape 36"/>
              <p:cNvSpPr>
                <a:spLocks noChangeArrowheads="1"/>
              </p:cNvSpPr>
              <p:nvPr/>
            </p:nvSpPr>
            <p:spPr bwMode="white">
              <a:xfrm rot="6078281">
                <a:off x="1995" y="2274"/>
                <a:ext cx="227" cy="816"/>
              </a:xfrm>
              <a:prstGeom prst="moon">
                <a:avLst>
                  <a:gd name="adj" fmla="val 49773"/>
                </a:avLst>
              </a:prstGeom>
              <a:solidFill>
                <a:srgbClr val="FFFFFF">
                  <a:alpha val="5882"/>
                </a:srgbClr>
              </a:solidFill>
              <a:ln w="9525">
                <a:noFill/>
                <a:miter lim="800000"/>
                <a:headEnd/>
                <a:tailEnd/>
              </a:ln>
            </p:spPr>
            <p:txBody>
              <a:bodyPr wrap="none" anchor="ctr"/>
              <a:lstStyle/>
              <a:p>
                <a:endParaRPr lang="zh-CN" altLang="en-US"/>
              </a:p>
            </p:txBody>
          </p:sp>
          <p:sp>
            <p:nvSpPr>
              <p:cNvPr id="17440" name="AutoShape 37"/>
              <p:cNvSpPr>
                <a:spLocks noChangeArrowheads="1"/>
              </p:cNvSpPr>
              <p:nvPr/>
            </p:nvSpPr>
            <p:spPr bwMode="white">
              <a:xfrm rot="6373927">
                <a:off x="2071" y="2296"/>
                <a:ext cx="227" cy="816"/>
              </a:xfrm>
              <a:prstGeom prst="moon">
                <a:avLst>
                  <a:gd name="adj" fmla="val 49773"/>
                </a:avLst>
              </a:prstGeom>
              <a:solidFill>
                <a:srgbClr val="FFFFFF">
                  <a:alpha val="5882"/>
                </a:srgbClr>
              </a:solidFill>
              <a:ln w="9525">
                <a:noFill/>
                <a:miter lim="800000"/>
                <a:headEnd/>
                <a:tailEnd/>
              </a:ln>
            </p:spPr>
            <p:txBody>
              <a:bodyPr wrap="none" anchor="ctr"/>
              <a:lstStyle/>
              <a:p>
                <a:endParaRPr lang="zh-CN" altLang="en-US"/>
              </a:p>
            </p:txBody>
          </p:sp>
          <p:sp>
            <p:nvSpPr>
              <p:cNvPr id="17441" name="AutoShape 38"/>
              <p:cNvSpPr>
                <a:spLocks noChangeArrowheads="1"/>
              </p:cNvSpPr>
              <p:nvPr/>
            </p:nvSpPr>
            <p:spPr bwMode="white">
              <a:xfrm rot="6906312">
                <a:off x="2161" y="2326"/>
                <a:ext cx="227" cy="816"/>
              </a:xfrm>
              <a:prstGeom prst="moon">
                <a:avLst>
                  <a:gd name="adj" fmla="val 49773"/>
                </a:avLst>
              </a:prstGeom>
              <a:solidFill>
                <a:srgbClr val="FFFFFF">
                  <a:alpha val="5882"/>
                </a:srgbClr>
              </a:solidFill>
              <a:ln w="9525">
                <a:noFill/>
                <a:miter lim="800000"/>
                <a:headEnd/>
                <a:tailEnd/>
              </a:ln>
            </p:spPr>
            <p:txBody>
              <a:bodyPr wrap="none" anchor="ctr"/>
              <a:lstStyle/>
              <a:p>
                <a:endParaRPr lang="zh-CN" altLang="en-US"/>
              </a:p>
            </p:txBody>
          </p:sp>
        </p:grpSp>
        <p:pic>
          <p:nvPicPr>
            <p:cNvPr id="17437" name="Picture 41"/>
            <p:cNvPicPr>
              <a:picLocks noChangeAspect="1" noChangeArrowheads="1"/>
            </p:cNvPicPr>
            <p:nvPr/>
          </p:nvPicPr>
          <p:blipFill>
            <a:blip r:embed="rId4"/>
            <a:srcRect/>
            <a:stretch>
              <a:fillRect/>
            </a:stretch>
          </p:blipFill>
          <p:spPr bwMode="auto">
            <a:xfrm>
              <a:off x="814388" y="3021013"/>
              <a:ext cx="1743075" cy="1700212"/>
            </a:xfrm>
            <a:prstGeom prst="rect">
              <a:avLst/>
            </a:prstGeom>
            <a:noFill/>
            <a:ln w="9525">
              <a:noFill/>
              <a:miter lim="800000"/>
              <a:headEnd/>
              <a:tailEnd/>
            </a:ln>
          </p:spPr>
        </p:pic>
      </p:grpSp>
      <p:grpSp>
        <p:nvGrpSpPr>
          <p:cNvPr id="4" name="Group 54"/>
          <p:cNvGrpSpPr>
            <a:grpSpLocks/>
          </p:cNvGrpSpPr>
          <p:nvPr/>
        </p:nvGrpSpPr>
        <p:grpSpPr bwMode="auto">
          <a:xfrm>
            <a:off x="1468438" y="2979738"/>
            <a:ext cx="5486400" cy="879475"/>
            <a:chOff x="1488" y="3282"/>
            <a:chExt cx="2736" cy="507"/>
          </a:xfrm>
        </p:grpSpPr>
        <p:grpSp>
          <p:nvGrpSpPr>
            <p:cNvPr id="17416" name="Group 52"/>
            <p:cNvGrpSpPr>
              <a:grpSpLocks/>
            </p:cNvGrpSpPr>
            <p:nvPr/>
          </p:nvGrpSpPr>
          <p:grpSpPr bwMode="auto">
            <a:xfrm>
              <a:off x="1488" y="3282"/>
              <a:ext cx="2736" cy="507"/>
              <a:chOff x="1404" y="3282"/>
              <a:chExt cx="3060" cy="507"/>
            </a:xfrm>
          </p:grpSpPr>
          <p:sp>
            <p:nvSpPr>
              <p:cNvPr id="17418" name="AutoShape 49"/>
              <p:cNvSpPr>
                <a:spLocks noChangeArrowheads="1"/>
              </p:cNvSpPr>
              <p:nvPr/>
            </p:nvSpPr>
            <p:spPr bwMode="gray">
              <a:xfrm>
                <a:off x="1404" y="3282"/>
                <a:ext cx="3060" cy="507"/>
              </a:xfrm>
              <a:prstGeom prst="roundRect">
                <a:avLst>
                  <a:gd name="adj" fmla="val 50000"/>
                </a:avLst>
              </a:prstGeom>
              <a:gradFill rotWithShape="1">
                <a:gsLst>
                  <a:gs pos="0">
                    <a:srgbClr val="2268B4"/>
                  </a:gs>
                  <a:gs pos="100000">
                    <a:srgbClr val="99CCFF"/>
                  </a:gs>
                </a:gsLst>
                <a:lin ang="0" scaled="1"/>
              </a:gradFill>
              <a:ln w="9525" algn="ctr">
                <a:noFill/>
                <a:round/>
                <a:headEnd/>
                <a:tailEnd/>
              </a:ln>
            </p:spPr>
            <p:txBody>
              <a:bodyPr wrap="none" anchor="ctr"/>
              <a:lstStyle/>
              <a:p>
                <a:pPr algn="r"/>
                <a:endParaRPr lang="zh-CN" altLang="en-US"/>
              </a:p>
            </p:txBody>
          </p:sp>
          <p:sp>
            <p:nvSpPr>
              <p:cNvPr id="17419" name="AutoShape 50"/>
              <p:cNvSpPr>
                <a:spLocks noChangeArrowheads="1"/>
              </p:cNvSpPr>
              <p:nvPr/>
            </p:nvSpPr>
            <p:spPr bwMode="gray">
              <a:xfrm>
                <a:off x="1440" y="3312"/>
                <a:ext cx="2995" cy="477"/>
              </a:xfrm>
              <a:prstGeom prst="roundRect">
                <a:avLst>
                  <a:gd name="adj" fmla="val 50000"/>
                </a:avLst>
              </a:prstGeom>
              <a:gradFill rotWithShape="1">
                <a:gsLst>
                  <a:gs pos="0">
                    <a:srgbClr val="8BB5EC"/>
                  </a:gs>
                  <a:gs pos="100000">
                    <a:srgbClr val="1166D7">
                      <a:alpha val="50000"/>
                    </a:srgbClr>
                  </a:gs>
                </a:gsLst>
                <a:lin ang="0" scaled="1"/>
              </a:gradFill>
              <a:ln w="9525" algn="ctr">
                <a:noFill/>
                <a:round/>
                <a:headEnd/>
                <a:tailEnd/>
              </a:ln>
            </p:spPr>
            <p:txBody>
              <a:bodyPr wrap="none" anchor="ctr"/>
              <a:lstStyle/>
              <a:p>
                <a:pPr algn="r"/>
                <a:endParaRPr lang="zh-CN" altLang="en-US"/>
              </a:p>
            </p:txBody>
          </p:sp>
        </p:grpSp>
        <p:sp>
          <p:nvSpPr>
            <p:cNvPr id="74" name="Text Box 51"/>
            <p:cNvSpPr txBox="1">
              <a:spLocks noChangeArrowheads="1"/>
            </p:cNvSpPr>
            <p:nvPr/>
          </p:nvSpPr>
          <p:spPr bwMode="gray">
            <a:xfrm>
              <a:off x="2132" y="3320"/>
              <a:ext cx="1892" cy="337"/>
            </a:xfrm>
            <a:prstGeom prst="rect">
              <a:avLst/>
            </a:prstGeom>
            <a:noFill/>
            <a:ln w="9525" algn="ctr">
              <a:noFill/>
              <a:miter lim="800000"/>
              <a:headEnd/>
              <a:tailEnd/>
            </a:ln>
            <a:effectLst>
              <a:outerShdw dist="35921" dir="2700000" algn="ctr" rotWithShape="0">
                <a:schemeClr val="bg2">
                  <a:alpha val="50000"/>
                </a:schemeClr>
              </a:outerShdw>
            </a:effectLst>
          </p:spPr>
          <p:txBody>
            <a:bodyPr>
              <a:spAutoFit/>
            </a:bodyPr>
            <a:lstStyle/>
            <a:p>
              <a:pPr>
                <a:defRPr/>
              </a:pPr>
              <a:r>
                <a:rPr lang="zh-CN" altLang="en-US" sz="3200" dirty="0">
                  <a:solidFill>
                    <a:schemeClr val="bg1"/>
                  </a:solidFill>
                  <a:effectLst>
                    <a:outerShdw blurRad="38100" dist="38100" dir="2700000" algn="tl">
                      <a:srgbClr val="000000">
                        <a:alpha val="43137"/>
                      </a:srgbClr>
                    </a:outerShdw>
                  </a:effectLst>
                  <a:latin typeface="华文新魏" pitchFamily="2" charset="-122"/>
                  <a:ea typeface="华文新魏" pitchFamily="2" charset="-122"/>
                </a:rPr>
                <a:t>涉密不能扩大化！！</a:t>
              </a:r>
              <a:endParaRPr lang="en-US" altLang="zh-CN" sz="3200" dirty="0">
                <a:solidFill>
                  <a:schemeClr val="bg1"/>
                </a:solidFill>
                <a:effectLst>
                  <a:outerShdw blurRad="38100" dist="38100" dir="2700000" algn="tl">
                    <a:srgbClr val="000000">
                      <a:alpha val="43137"/>
                    </a:srgbClr>
                  </a:outerShdw>
                </a:effectLst>
                <a:latin typeface="华文新魏" pitchFamily="2" charset="-122"/>
                <a:ea typeface="华文新魏" pitchFamily="2" charset="-122"/>
              </a:endParaRPr>
            </a:p>
          </p:txBody>
        </p:sp>
      </p:grpSp>
    </p:spTree>
  </p:cSld>
  <p:clrMapOvr>
    <a:masterClrMapping/>
  </p:clrMapOvr>
  <p:transition advTm="143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838200" y="990600"/>
            <a:ext cx="6986588" cy="461963"/>
          </a:xfrm>
          <a:prstGeom prst="rect">
            <a:avLst/>
          </a:prstGeom>
          <a:noFill/>
          <a:ln w="9525" algn="ctr">
            <a:noFill/>
            <a:miter lim="800000"/>
            <a:headEnd/>
            <a:tailEnd/>
          </a:ln>
        </p:spPr>
        <p:txBody>
          <a:bodyPr>
            <a:spAutoFit/>
          </a:bodyPr>
          <a:lstStyle/>
          <a:p>
            <a:pPr eaLnBrk="0" hangingPunct="0">
              <a:buClr>
                <a:srgbClr val="D7181F"/>
              </a:buClr>
              <a:buFont typeface="Wingdings" pitchFamily="2" charset="2"/>
              <a:buChar char="v"/>
            </a:pPr>
            <a:r>
              <a:rPr lang="en-US" altLang="zh-CN" sz="2400" b="1">
                <a:solidFill>
                  <a:srgbClr val="1C1C1C"/>
                </a:solidFill>
              </a:rPr>
              <a:t> </a:t>
            </a:r>
            <a:r>
              <a:rPr lang="zh-CN" altLang="en-US" sz="2400" b="1">
                <a:solidFill>
                  <a:srgbClr val="1C1C1C"/>
                </a:solidFill>
              </a:rPr>
              <a:t>异议处理</a:t>
            </a:r>
            <a:endParaRPr lang="en-US" altLang="zh-CN" sz="2000">
              <a:solidFill>
                <a:srgbClr val="1C1C1C"/>
              </a:solidFill>
              <a:latin typeface="华文新魏" pitchFamily="2" charset="-122"/>
              <a:ea typeface="华文新魏" pitchFamily="2" charset="-122"/>
            </a:endParaRPr>
          </a:p>
        </p:txBody>
      </p:sp>
      <p:grpSp>
        <p:nvGrpSpPr>
          <p:cNvPr id="18435" name="组合 18"/>
          <p:cNvGrpSpPr>
            <a:grpSpLocks/>
          </p:cNvGrpSpPr>
          <p:nvPr/>
        </p:nvGrpSpPr>
        <p:grpSpPr bwMode="auto">
          <a:xfrm>
            <a:off x="990600" y="1447800"/>
            <a:ext cx="7467600" cy="4251325"/>
            <a:chOff x="914400" y="1295400"/>
            <a:chExt cx="7467600" cy="4251325"/>
          </a:xfrm>
        </p:grpSpPr>
        <p:grpSp>
          <p:nvGrpSpPr>
            <p:cNvPr id="18444" name="Group 16"/>
            <p:cNvGrpSpPr>
              <a:grpSpLocks/>
            </p:cNvGrpSpPr>
            <p:nvPr/>
          </p:nvGrpSpPr>
          <p:grpSpPr bwMode="auto">
            <a:xfrm>
              <a:off x="914400" y="1320800"/>
              <a:ext cx="3506788" cy="3403600"/>
              <a:chOff x="527" y="1252"/>
              <a:chExt cx="2305" cy="2411"/>
            </a:xfrm>
          </p:grpSpPr>
          <p:sp>
            <p:nvSpPr>
              <p:cNvPr id="18450" name="Rectangle 5"/>
              <p:cNvSpPr>
                <a:spLocks noChangeArrowheads="1"/>
              </p:cNvSpPr>
              <p:nvPr/>
            </p:nvSpPr>
            <p:spPr bwMode="gray">
              <a:xfrm rot="-319177">
                <a:off x="527" y="1252"/>
                <a:ext cx="2144" cy="2411"/>
              </a:xfrm>
              <a:prstGeom prst="rect">
                <a:avLst/>
              </a:prstGeom>
              <a:solidFill>
                <a:srgbClr val="000000">
                  <a:alpha val="39999"/>
                </a:srgbClr>
              </a:solidFill>
              <a:ln w="9525">
                <a:noFill/>
                <a:miter lim="800000"/>
                <a:headEnd/>
                <a:tailEnd/>
              </a:ln>
            </p:spPr>
            <p:txBody>
              <a:bodyPr wrap="none" anchor="ctr"/>
              <a:lstStyle/>
              <a:p>
                <a:pPr algn="r"/>
                <a:endParaRPr lang="zh-CN" altLang="en-US"/>
              </a:p>
            </p:txBody>
          </p:sp>
          <p:sp>
            <p:nvSpPr>
              <p:cNvPr id="18451" name="Rectangle 6"/>
              <p:cNvSpPr>
                <a:spLocks noChangeArrowheads="1"/>
              </p:cNvSpPr>
              <p:nvPr/>
            </p:nvSpPr>
            <p:spPr bwMode="gray">
              <a:xfrm>
                <a:off x="688" y="1344"/>
                <a:ext cx="2096" cy="2202"/>
              </a:xfrm>
              <a:prstGeom prst="rect">
                <a:avLst/>
              </a:prstGeom>
              <a:gradFill rotWithShape="1">
                <a:gsLst>
                  <a:gs pos="0">
                    <a:srgbClr val="FFFFFF"/>
                  </a:gs>
                  <a:gs pos="100000">
                    <a:srgbClr val="DBD3A9"/>
                  </a:gs>
                </a:gsLst>
                <a:lin ang="2700000" scaled="1"/>
              </a:gradFill>
              <a:ln w="9525">
                <a:solidFill>
                  <a:srgbClr val="000000"/>
                </a:solidFill>
                <a:miter lim="800000"/>
                <a:headEnd/>
                <a:tailEnd/>
              </a:ln>
            </p:spPr>
            <p:txBody>
              <a:bodyPr wrap="none" anchor="ctr"/>
              <a:lstStyle/>
              <a:p>
                <a:pPr algn="r"/>
                <a:endParaRPr lang="zh-CN" altLang="en-US"/>
              </a:p>
            </p:txBody>
          </p:sp>
          <p:sp>
            <p:nvSpPr>
              <p:cNvPr id="29" name="Text Box 8"/>
              <p:cNvSpPr txBox="1">
                <a:spLocks noChangeArrowheads="1"/>
              </p:cNvSpPr>
              <p:nvPr/>
            </p:nvSpPr>
            <p:spPr bwMode="gray">
              <a:xfrm>
                <a:off x="720" y="1440"/>
                <a:ext cx="2112" cy="1221"/>
              </a:xfrm>
              <a:prstGeom prst="rect">
                <a:avLst/>
              </a:prstGeom>
              <a:noFill/>
              <a:ln w="9525" algn="ctr">
                <a:noFill/>
                <a:miter lim="800000"/>
                <a:headEnd/>
                <a:tailEnd/>
              </a:ln>
            </p:spPr>
            <p:txBody>
              <a:bodyPr>
                <a:spAutoFit/>
              </a:bodyPr>
              <a:lstStyle/>
              <a:p>
                <a:pPr algn="r">
                  <a:spcBef>
                    <a:spcPts val="600"/>
                  </a:spcBef>
                  <a:defRPr/>
                </a:pPr>
                <a:r>
                  <a:rPr lang="zh-CN" altLang="en-US" dirty="0">
                    <a:solidFill>
                      <a:srgbClr val="C00000"/>
                    </a:solidFill>
                    <a:latin typeface="华文新魏" pitchFamily="2" charset="-122"/>
                    <a:ea typeface="华文新魏" pitchFamily="2" charset="-122"/>
                  </a:rPr>
                  <a:t>条件</a:t>
                </a:r>
                <a:endParaRPr lang="en-US" altLang="zh-CN" dirty="0">
                  <a:solidFill>
                    <a:srgbClr val="C00000"/>
                  </a:solidFill>
                  <a:latin typeface="华文新魏" pitchFamily="2" charset="-122"/>
                  <a:ea typeface="华文新魏" pitchFamily="2" charset="-122"/>
                </a:endParaRPr>
              </a:p>
              <a:p>
                <a:pPr>
                  <a:spcBef>
                    <a:spcPts val="600"/>
                  </a:spcBef>
                  <a:defRPr/>
                </a:pPr>
                <a:r>
                  <a:rPr lang="zh-CN" altLang="en-US" dirty="0">
                    <a:solidFill>
                      <a:srgbClr val="C00000"/>
                    </a:solidFill>
                    <a:latin typeface="华文新魏" pitchFamily="2" charset="-122"/>
                    <a:ea typeface="华文新魏" pitchFamily="2" charset="-122"/>
                  </a:rPr>
                  <a:t>具体内容：</a:t>
                </a:r>
                <a:endParaRPr lang="en-US" altLang="zh-CN" dirty="0">
                  <a:solidFill>
                    <a:srgbClr val="C00000"/>
                  </a:solidFill>
                  <a:latin typeface="华文新魏" pitchFamily="2" charset="-122"/>
                  <a:ea typeface="华文新魏" pitchFamily="2" charset="-122"/>
                </a:endParaRPr>
              </a:p>
              <a:p>
                <a:pPr>
                  <a:spcBef>
                    <a:spcPts val="600"/>
                  </a:spcBef>
                  <a:defRPr/>
                </a:pPr>
                <a:r>
                  <a:rPr lang="zh-CN" altLang="en-US" sz="2000" dirty="0">
                    <a:solidFill>
                      <a:schemeClr val="bg2">
                        <a:lumMod val="50000"/>
                      </a:schemeClr>
                    </a:solidFill>
                    <a:latin typeface="华文新魏" pitchFamily="2" charset="-122"/>
                    <a:ea typeface="华文新魏" pitchFamily="2" charset="-122"/>
                  </a:rPr>
                  <a:t>提出异议的单位或个人必须提供书面异议材料，并提供必要的证明文件。</a:t>
                </a:r>
              </a:p>
            </p:txBody>
          </p:sp>
        </p:grpSp>
        <p:grpSp>
          <p:nvGrpSpPr>
            <p:cNvPr id="18445" name="Group 17"/>
            <p:cNvGrpSpPr>
              <a:grpSpLocks/>
            </p:cNvGrpSpPr>
            <p:nvPr/>
          </p:nvGrpSpPr>
          <p:grpSpPr bwMode="auto">
            <a:xfrm>
              <a:off x="4751388" y="1295400"/>
              <a:ext cx="3630612" cy="3492500"/>
              <a:chOff x="3040" y="1232"/>
              <a:chExt cx="2266" cy="2511"/>
            </a:xfrm>
          </p:grpSpPr>
          <p:sp>
            <p:nvSpPr>
              <p:cNvPr id="18447" name="Rectangle 15"/>
              <p:cNvSpPr>
                <a:spLocks noChangeArrowheads="1"/>
              </p:cNvSpPr>
              <p:nvPr/>
            </p:nvSpPr>
            <p:spPr bwMode="gray">
              <a:xfrm rot="301233">
                <a:off x="3162" y="1232"/>
                <a:ext cx="2144" cy="2411"/>
              </a:xfrm>
              <a:prstGeom prst="rect">
                <a:avLst/>
              </a:prstGeom>
              <a:solidFill>
                <a:srgbClr val="000000">
                  <a:alpha val="39999"/>
                </a:srgbClr>
              </a:solidFill>
              <a:ln w="9525">
                <a:noFill/>
                <a:miter lim="800000"/>
                <a:headEnd/>
                <a:tailEnd/>
              </a:ln>
            </p:spPr>
            <p:txBody>
              <a:bodyPr wrap="none" anchor="ctr"/>
              <a:lstStyle/>
              <a:p>
                <a:pPr algn="r"/>
                <a:endParaRPr lang="zh-CN" altLang="en-US"/>
              </a:p>
            </p:txBody>
          </p:sp>
          <p:sp>
            <p:nvSpPr>
              <p:cNvPr id="18448" name="Rectangle 13"/>
              <p:cNvSpPr>
                <a:spLocks noChangeArrowheads="1"/>
              </p:cNvSpPr>
              <p:nvPr/>
            </p:nvSpPr>
            <p:spPr bwMode="gray">
              <a:xfrm>
                <a:off x="3040" y="1344"/>
                <a:ext cx="2143" cy="2202"/>
              </a:xfrm>
              <a:prstGeom prst="rect">
                <a:avLst/>
              </a:prstGeom>
              <a:gradFill rotWithShape="1">
                <a:gsLst>
                  <a:gs pos="0">
                    <a:srgbClr val="FFFFFF"/>
                  </a:gs>
                  <a:gs pos="100000">
                    <a:srgbClr val="ABC9BC"/>
                  </a:gs>
                </a:gsLst>
                <a:lin ang="2700000" scaled="1"/>
              </a:gradFill>
              <a:ln w="9525">
                <a:solidFill>
                  <a:srgbClr val="000000"/>
                </a:solidFill>
                <a:miter lim="800000"/>
                <a:headEnd/>
                <a:tailEnd/>
              </a:ln>
            </p:spPr>
            <p:txBody>
              <a:bodyPr wrap="none" anchor="ctr"/>
              <a:lstStyle/>
              <a:p>
                <a:pPr algn="r"/>
                <a:endParaRPr lang="zh-CN" altLang="en-US"/>
              </a:p>
            </p:txBody>
          </p:sp>
          <p:sp>
            <p:nvSpPr>
              <p:cNvPr id="26" name="Text Box 14"/>
              <p:cNvSpPr txBox="1">
                <a:spLocks noChangeArrowheads="1"/>
              </p:cNvSpPr>
              <p:nvPr/>
            </p:nvSpPr>
            <p:spPr bwMode="gray">
              <a:xfrm>
                <a:off x="3118" y="1342"/>
                <a:ext cx="2104" cy="2401"/>
              </a:xfrm>
              <a:prstGeom prst="rect">
                <a:avLst/>
              </a:prstGeom>
              <a:noFill/>
              <a:ln w="9525" algn="ctr">
                <a:noFill/>
                <a:miter lim="800000"/>
                <a:headEnd/>
                <a:tailEnd/>
              </a:ln>
              <a:effectLst/>
            </p:spPr>
            <p:txBody>
              <a:bodyPr>
                <a:spAutoFit/>
              </a:bodyPr>
              <a:lstStyle/>
              <a:p>
                <a:pPr>
                  <a:spcBef>
                    <a:spcPts val="600"/>
                  </a:spcBef>
                  <a:defRPr/>
                </a:pPr>
                <a:r>
                  <a:rPr lang="zh-CN" altLang="en-US" dirty="0">
                    <a:solidFill>
                      <a:srgbClr val="C00000"/>
                    </a:solidFill>
                    <a:latin typeface="华文新魏" pitchFamily="2" charset="-122"/>
                    <a:ea typeface="华文新魏" pitchFamily="2" charset="-122"/>
                  </a:rPr>
                  <a:t>细则</a:t>
                </a:r>
                <a:endParaRPr lang="en-US" altLang="zh-CN" dirty="0">
                  <a:solidFill>
                    <a:srgbClr val="C00000"/>
                  </a:solidFill>
                  <a:latin typeface="华文新魏" pitchFamily="2" charset="-122"/>
                  <a:ea typeface="华文新魏" pitchFamily="2" charset="-122"/>
                </a:endParaRPr>
              </a:p>
              <a:p>
                <a:pPr>
                  <a:spcBef>
                    <a:spcPts val="600"/>
                  </a:spcBef>
                  <a:defRPr/>
                </a:pPr>
                <a:r>
                  <a:rPr lang="zh-CN" altLang="en-US" dirty="0">
                    <a:solidFill>
                      <a:srgbClr val="C00000"/>
                    </a:solidFill>
                    <a:latin typeface="华文新魏" pitchFamily="2" charset="-122"/>
                    <a:ea typeface="华文新魏" pitchFamily="2" charset="-122"/>
                  </a:rPr>
                  <a:t>具体内容：</a:t>
                </a:r>
                <a:endParaRPr lang="en-US" altLang="zh-CN" dirty="0">
                  <a:solidFill>
                    <a:srgbClr val="C00000"/>
                  </a:solidFill>
                  <a:latin typeface="华文新魏" pitchFamily="2" charset="-122"/>
                  <a:ea typeface="华文新魏" pitchFamily="2" charset="-122"/>
                </a:endParaRPr>
              </a:p>
              <a:p>
                <a:pPr>
                  <a:spcBef>
                    <a:spcPts val="600"/>
                  </a:spcBef>
                  <a:defRPr/>
                </a:pPr>
                <a:r>
                  <a:rPr lang="zh-CN" altLang="en-US" sz="2000" dirty="0">
                    <a:solidFill>
                      <a:schemeClr val="bg2">
                        <a:lumMod val="50000"/>
                      </a:schemeClr>
                    </a:solidFill>
                    <a:latin typeface="华文新魏" pitchFamily="2" charset="-122"/>
                    <a:ea typeface="华文新魏" pitchFamily="2" charset="-122"/>
                  </a:rPr>
                  <a:t>提出异议的单位或个人必须表明真实身份，以个人提出异议的，必须在异议材料上签署真实姓名和联系方式；以单位名义提出异议的，必须有法人代表签章，并加盖单位公章。</a:t>
                </a:r>
                <a:endParaRPr lang="en-US" altLang="zh-CN" sz="2000" dirty="0">
                  <a:solidFill>
                    <a:schemeClr val="bg2">
                      <a:lumMod val="50000"/>
                    </a:schemeClr>
                  </a:solidFill>
                  <a:latin typeface="华文新魏" pitchFamily="2" charset="-122"/>
                  <a:ea typeface="华文新魏" pitchFamily="2" charset="-122"/>
                </a:endParaRPr>
              </a:p>
              <a:p>
                <a:pPr>
                  <a:spcBef>
                    <a:spcPts val="600"/>
                  </a:spcBef>
                  <a:defRPr/>
                </a:pPr>
                <a:endParaRPr lang="zh-CN" altLang="en-US" sz="2000" dirty="0">
                  <a:solidFill>
                    <a:schemeClr val="bg2">
                      <a:lumMod val="50000"/>
                    </a:schemeClr>
                  </a:solidFill>
                  <a:latin typeface="华文新魏" pitchFamily="2" charset="-122"/>
                  <a:ea typeface="华文新魏" pitchFamily="2" charset="-122"/>
                </a:endParaRPr>
              </a:p>
            </p:txBody>
          </p:sp>
        </p:grpSp>
        <p:sp>
          <p:nvSpPr>
            <p:cNvPr id="18446" name="AutoShape 23"/>
            <p:cNvSpPr>
              <a:spLocks noChangeArrowheads="1"/>
            </p:cNvSpPr>
            <p:nvPr/>
          </p:nvSpPr>
          <p:spPr bwMode="gray">
            <a:xfrm>
              <a:off x="3525838" y="4876800"/>
              <a:ext cx="2036762" cy="669925"/>
            </a:xfrm>
            <a:prstGeom prst="downArrow">
              <a:avLst>
                <a:gd name="adj1" fmla="val 56417"/>
                <a:gd name="adj2" fmla="val 48338"/>
              </a:avLst>
            </a:prstGeom>
            <a:gradFill rotWithShape="0">
              <a:gsLst>
                <a:gs pos="0">
                  <a:srgbClr val="006666">
                    <a:alpha val="10001"/>
                  </a:srgbClr>
                </a:gs>
                <a:gs pos="100000">
                  <a:srgbClr val="969696"/>
                </a:gs>
              </a:gsLst>
              <a:lin ang="5400000" scaled="1"/>
            </a:gradFill>
            <a:ln w="9525">
              <a:noFill/>
              <a:miter lim="800000"/>
              <a:headEnd/>
              <a:tailEnd/>
            </a:ln>
          </p:spPr>
          <p:txBody>
            <a:bodyPr wrap="none" anchor="ctr"/>
            <a:lstStyle/>
            <a:p>
              <a:pPr algn="r"/>
              <a:endParaRPr lang="zh-CN" altLang="en-US"/>
            </a:p>
          </p:txBody>
        </p:sp>
      </p:grpSp>
      <p:grpSp>
        <p:nvGrpSpPr>
          <p:cNvPr id="18436" name="Group 54"/>
          <p:cNvGrpSpPr>
            <a:grpSpLocks/>
          </p:cNvGrpSpPr>
          <p:nvPr/>
        </p:nvGrpSpPr>
        <p:grpSpPr bwMode="auto">
          <a:xfrm>
            <a:off x="1981200" y="5715000"/>
            <a:ext cx="5486400" cy="957263"/>
            <a:chOff x="1488" y="3282"/>
            <a:chExt cx="2736" cy="552"/>
          </a:xfrm>
        </p:grpSpPr>
        <p:grpSp>
          <p:nvGrpSpPr>
            <p:cNvPr id="18440" name="Group 52"/>
            <p:cNvGrpSpPr>
              <a:grpSpLocks/>
            </p:cNvGrpSpPr>
            <p:nvPr/>
          </p:nvGrpSpPr>
          <p:grpSpPr bwMode="auto">
            <a:xfrm>
              <a:off x="1488" y="3282"/>
              <a:ext cx="2736" cy="507"/>
              <a:chOff x="1404" y="3282"/>
              <a:chExt cx="3060" cy="507"/>
            </a:xfrm>
          </p:grpSpPr>
          <p:sp>
            <p:nvSpPr>
              <p:cNvPr id="18442" name="AutoShape 49"/>
              <p:cNvSpPr>
                <a:spLocks noChangeArrowheads="1"/>
              </p:cNvSpPr>
              <p:nvPr/>
            </p:nvSpPr>
            <p:spPr bwMode="gray">
              <a:xfrm>
                <a:off x="1404" y="3282"/>
                <a:ext cx="3060" cy="507"/>
              </a:xfrm>
              <a:prstGeom prst="roundRect">
                <a:avLst>
                  <a:gd name="adj" fmla="val 50000"/>
                </a:avLst>
              </a:prstGeom>
              <a:gradFill rotWithShape="1">
                <a:gsLst>
                  <a:gs pos="0">
                    <a:srgbClr val="2268B4"/>
                  </a:gs>
                  <a:gs pos="100000">
                    <a:srgbClr val="99CCFF"/>
                  </a:gs>
                </a:gsLst>
                <a:lin ang="0" scaled="1"/>
              </a:gradFill>
              <a:ln w="9525" algn="ctr">
                <a:noFill/>
                <a:round/>
                <a:headEnd/>
                <a:tailEnd/>
              </a:ln>
            </p:spPr>
            <p:txBody>
              <a:bodyPr wrap="none" anchor="ctr"/>
              <a:lstStyle/>
              <a:p>
                <a:pPr algn="r"/>
                <a:endParaRPr lang="zh-CN" altLang="en-US"/>
              </a:p>
            </p:txBody>
          </p:sp>
          <p:sp>
            <p:nvSpPr>
              <p:cNvPr id="18443" name="AutoShape 50"/>
              <p:cNvSpPr>
                <a:spLocks noChangeArrowheads="1"/>
              </p:cNvSpPr>
              <p:nvPr/>
            </p:nvSpPr>
            <p:spPr bwMode="gray">
              <a:xfrm>
                <a:off x="1440" y="3312"/>
                <a:ext cx="2995" cy="477"/>
              </a:xfrm>
              <a:prstGeom prst="roundRect">
                <a:avLst>
                  <a:gd name="adj" fmla="val 50000"/>
                </a:avLst>
              </a:prstGeom>
              <a:gradFill rotWithShape="1">
                <a:gsLst>
                  <a:gs pos="0">
                    <a:srgbClr val="8BB5EC"/>
                  </a:gs>
                  <a:gs pos="100000">
                    <a:srgbClr val="1166D7">
                      <a:alpha val="50000"/>
                    </a:srgbClr>
                  </a:gs>
                </a:gsLst>
                <a:lin ang="0" scaled="1"/>
              </a:gradFill>
              <a:ln w="9525" algn="ctr">
                <a:noFill/>
                <a:round/>
                <a:headEnd/>
                <a:tailEnd/>
              </a:ln>
            </p:spPr>
            <p:txBody>
              <a:bodyPr wrap="none" anchor="ctr"/>
              <a:lstStyle/>
              <a:p>
                <a:pPr algn="r"/>
                <a:endParaRPr lang="zh-CN" altLang="en-US"/>
              </a:p>
            </p:txBody>
          </p:sp>
        </p:grpSp>
        <p:sp>
          <p:nvSpPr>
            <p:cNvPr id="21" name="Text Box 51"/>
            <p:cNvSpPr txBox="1">
              <a:spLocks noChangeArrowheads="1"/>
            </p:cNvSpPr>
            <p:nvPr/>
          </p:nvSpPr>
          <p:spPr bwMode="gray">
            <a:xfrm>
              <a:off x="2132" y="3320"/>
              <a:ext cx="1709" cy="514"/>
            </a:xfrm>
            <a:prstGeom prst="rect">
              <a:avLst/>
            </a:prstGeom>
            <a:noFill/>
            <a:ln w="9525" algn="ctr">
              <a:noFill/>
              <a:miter lim="800000"/>
              <a:headEnd/>
              <a:tailEnd/>
            </a:ln>
            <a:effectLst>
              <a:outerShdw dist="35921" dir="2700000" algn="ctr" rotWithShape="0">
                <a:schemeClr val="bg2">
                  <a:alpha val="50000"/>
                </a:schemeClr>
              </a:outerShdw>
            </a:effectLst>
          </p:spPr>
          <p:txBody>
            <a:bodyPr>
              <a:spAutoFit/>
            </a:bodyPr>
            <a:lstStyle/>
            <a:p>
              <a:pPr>
                <a:defRPr/>
              </a:pPr>
              <a:r>
                <a:rPr lang="zh-CN" altLang="en-US" sz="3200" dirty="0">
                  <a:solidFill>
                    <a:schemeClr val="bg1"/>
                  </a:solidFill>
                  <a:effectLst>
                    <a:outerShdw blurRad="38100" dist="38100" dir="2700000" algn="tl">
                      <a:srgbClr val="000000">
                        <a:alpha val="43137"/>
                      </a:srgbClr>
                    </a:outerShdw>
                  </a:effectLst>
                  <a:latin typeface="华文新魏" pitchFamily="2" charset="-122"/>
                  <a:ea typeface="华文新魏" pitchFamily="2" charset="-122"/>
                </a:rPr>
                <a:t>异议提出方式</a:t>
              </a:r>
              <a:endParaRPr lang="en-US" altLang="zh-CN" sz="3200" dirty="0">
                <a:solidFill>
                  <a:schemeClr val="bg1"/>
                </a:solidFill>
                <a:effectLst>
                  <a:outerShdw blurRad="38100" dist="38100" dir="2700000" algn="tl">
                    <a:srgbClr val="000000">
                      <a:alpha val="43137"/>
                    </a:srgbClr>
                  </a:outerShdw>
                </a:effectLst>
                <a:latin typeface="华文新魏" pitchFamily="2" charset="-122"/>
                <a:ea typeface="华文新魏" pitchFamily="2" charset="-122"/>
              </a:endParaRPr>
            </a:p>
          </p:txBody>
        </p:sp>
      </p:grpSp>
      <p:sp>
        <p:nvSpPr>
          <p:cNvPr id="18437" name="标题 1"/>
          <p:cNvSpPr>
            <a:spLocks noGrp="1"/>
          </p:cNvSpPr>
          <p:nvPr>
            <p:ph type="title"/>
          </p:nvPr>
        </p:nvSpPr>
        <p:spPr/>
        <p:txBody>
          <a:bodyPr/>
          <a:lstStyle/>
          <a:p>
            <a:endParaRPr lang="zh-CN" altLang="en-US" smtClean="0">
              <a:ea typeface="宋体" pitchFamily="2" charset="-122"/>
            </a:endParaRPr>
          </a:p>
        </p:txBody>
      </p:sp>
      <p:sp>
        <p:nvSpPr>
          <p:cNvPr id="18438" name="标题 1"/>
          <p:cNvSpPr txBox="1">
            <a:spLocks/>
          </p:cNvSpPr>
          <p:nvPr/>
        </p:nvSpPr>
        <p:spPr bwMode="gray">
          <a:xfrm>
            <a:off x="762000" y="228600"/>
            <a:ext cx="4995863" cy="563563"/>
          </a:xfrm>
          <a:prstGeom prst="rect">
            <a:avLst/>
          </a:prstGeom>
          <a:solidFill>
            <a:schemeClr val="bg1"/>
          </a:solidFill>
          <a:ln w="9525">
            <a:noFill/>
            <a:miter lim="800000"/>
            <a:headEnd/>
            <a:tailEnd/>
          </a:ln>
        </p:spPr>
        <p:txBody>
          <a:bodyPr anchor="ctr"/>
          <a:lstStyle/>
          <a:p>
            <a:pPr algn="ctr" eaLnBrk="0" hangingPunct="0"/>
            <a:r>
              <a:rPr lang="zh-CN" altLang="en-US" sz="2400" b="1">
                <a:solidFill>
                  <a:srgbClr val="000000"/>
                </a:solidFill>
                <a:latin typeface="Verdana" pitchFamily="34" charset="0"/>
              </a:rPr>
              <a:t>一、成果登记概况</a:t>
            </a:r>
          </a:p>
        </p:txBody>
      </p:sp>
      <p:sp>
        <p:nvSpPr>
          <p:cNvPr id="18439"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Tree>
  </p:cSld>
  <p:clrMapOvr>
    <a:masterClrMapping/>
  </p:clrMapOvr>
  <p:transition advTm="1437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5562600" y="6550025"/>
            <a:ext cx="3581400"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地调成果登记工作研讨会  徐佳佳</a:t>
            </a:r>
          </a:p>
        </p:txBody>
      </p:sp>
      <p:sp>
        <p:nvSpPr>
          <p:cNvPr id="19459" name="Rectangle 3"/>
          <p:cNvSpPr>
            <a:spLocks noChangeArrowheads="1"/>
          </p:cNvSpPr>
          <p:nvPr/>
        </p:nvSpPr>
        <p:spPr bwMode="auto">
          <a:xfrm>
            <a:off x="838200" y="990600"/>
            <a:ext cx="6986588" cy="830263"/>
          </a:xfrm>
          <a:prstGeom prst="rect">
            <a:avLst/>
          </a:prstGeom>
          <a:noFill/>
          <a:ln w="9525" algn="ctr">
            <a:noFill/>
            <a:miter lim="800000"/>
            <a:headEnd/>
            <a:tailEnd/>
          </a:ln>
        </p:spPr>
        <p:txBody>
          <a:bodyPr>
            <a:spAutoFit/>
          </a:bodyPr>
          <a:lstStyle/>
          <a:p>
            <a:pPr eaLnBrk="0" hangingPunct="0">
              <a:buClr>
                <a:srgbClr val="D7181F"/>
              </a:buClr>
              <a:buFont typeface="Wingdings" pitchFamily="2" charset="2"/>
              <a:buChar char="v"/>
            </a:pPr>
            <a:r>
              <a:rPr lang="en-US" altLang="zh-CN" sz="2400" b="1">
                <a:solidFill>
                  <a:srgbClr val="1C1C1C"/>
                </a:solidFill>
              </a:rPr>
              <a:t> </a:t>
            </a:r>
            <a:r>
              <a:rPr lang="zh-CN" altLang="en-US" sz="2400" b="1">
                <a:solidFill>
                  <a:srgbClr val="1C1C1C"/>
                </a:solidFill>
              </a:rPr>
              <a:t>异议处理</a:t>
            </a:r>
            <a:endParaRPr lang="en-US" altLang="zh-CN" sz="2400" b="1">
              <a:solidFill>
                <a:srgbClr val="1C1C1C"/>
              </a:solidFill>
            </a:endParaRPr>
          </a:p>
          <a:p>
            <a:pPr eaLnBrk="0" hangingPunct="0">
              <a:buClr>
                <a:srgbClr val="D7181F"/>
              </a:buClr>
              <a:buFont typeface="Wingdings" pitchFamily="2" charset="2"/>
              <a:buChar char="v"/>
            </a:pPr>
            <a:r>
              <a:rPr lang="zh-CN" altLang="en-US" sz="2400" b="1">
                <a:solidFill>
                  <a:srgbClr val="1C1C1C"/>
                </a:solidFill>
                <a:latin typeface="华文新魏" pitchFamily="2" charset="-122"/>
                <a:ea typeface="华文新魏" pitchFamily="2" charset="-122"/>
              </a:rPr>
              <a:t>异议处理原则</a:t>
            </a:r>
            <a:endParaRPr lang="en-US" altLang="zh-CN" sz="2000">
              <a:solidFill>
                <a:srgbClr val="1C1C1C"/>
              </a:solidFill>
              <a:latin typeface="华文新魏" pitchFamily="2" charset="-122"/>
              <a:ea typeface="华文新魏" pitchFamily="2" charset="-122"/>
            </a:endParaRPr>
          </a:p>
        </p:txBody>
      </p:sp>
      <p:grpSp>
        <p:nvGrpSpPr>
          <p:cNvPr id="19460" name="组合 55"/>
          <p:cNvGrpSpPr>
            <a:grpSpLocks/>
          </p:cNvGrpSpPr>
          <p:nvPr/>
        </p:nvGrpSpPr>
        <p:grpSpPr bwMode="auto">
          <a:xfrm>
            <a:off x="381000" y="2057400"/>
            <a:ext cx="8534400" cy="4532313"/>
            <a:chOff x="609600" y="2020888"/>
            <a:chExt cx="8534400" cy="4532312"/>
          </a:xfrm>
        </p:grpSpPr>
        <p:sp>
          <p:nvSpPr>
            <p:cNvPr id="57" name="AutoShape 137"/>
            <p:cNvSpPr>
              <a:spLocks noChangeArrowheads="1"/>
            </p:cNvSpPr>
            <p:nvPr/>
          </p:nvSpPr>
          <p:spPr bwMode="gray">
            <a:xfrm>
              <a:off x="609600" y="2874963"/>
              <a:ext cx="4041775" cy="3678237"/>
            </a:xfrm>
            <a:custGeom>
              <a:avLst/>
              <a:gdLst>
                <a:gd name="G0" fmla="+- 6050 0 0"/>
                <a:gd name="G1" fmla="+- 11775378 0 0"/>
                <a:gd name="G2" fmla="+- 0 0 11775378"/>
                <a:gd name="T0" fmla="*/ 0 256 1"/>
                <a:gd name="T1" fmla="*/ 180 256 1"/>
                <a:gd name="G3" fmla="+- 11775378 T0 T1"/>
                <a:gd name="T2" fmla="*/ 0 256 1"/>
                <a:gd name="T3" fmla="*/ 90 256 1"/>
                <a:gd name="G4" fmla="+- 11775378 T2 T3"/>
                <a:gd name="G5" fmla="*/ G4 2 1"/>
                <a:gd name="T4" fmla="*/ 90 256 1"/>
                <a:gd name="T5" fmla="*/ 0 256 1"/>
                <a:gd name="G6" fmla="+- 11775378 T4 T5"/>
                <a:gd name="G7" fmla="*/ G6 2 1"/>
                <a:gd name="G8" fmla="abs 1177537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50"/>
                <a:gd name="G18" fmla="*/ 6050 1 2"/>
                <a:gd name="G19" fmla="+- G18 5400 0"/>
                <a:gd name="G20" fmla="cos G19 11775378"/>
                <a:gd name="G21" fmla="sin G19 11775378"/>
                <a:gd name="G22" fmla="+- G20 10800 0"/>
                <a:gd name="G23" fmla="+- G21 10800 0"/>
                <a:gd name="G24" fmla="+- 10800 0 G20"/>
                <a:gd name="G25" fmla="+- 6050 10800 0"/>
                <a:gd name="G26" fmla="?: G9 G17 G25"/>
                <a:gd name="G27" fmla="?: G9 0 21600"/>
                <a:gd name="G28" fmla="cos 10800 11775378"/>
                <a:gd name="G29" fmla="sin 10800 11775378"/>
                <a:gd name="G30" fmla="sin 6050 11775378"/>
                <a:gd name="G31" fmla="+- G28 10800 0"/>
                <a:gd name="G32" fmla="+- G29 10800 0"/>
                <a:gd name="G33" fmla="+- G30 10800 0"/>
                <a:gd name="G34" fmla="?: G4 0 G31"/>
                <a:gd name="G35" fmla="?: 11775378 G34 0"/>
                <a:gd name="G36" fmla="?: G6 G35 G31"/>
                <a:gd name="G37" fmla="+- 21600 0 G36"/>
                <a:gd name="G38" fmla="?: G4 0 G33"/>
                <a:gd name="G39" fmla="?: 11775378 G38 G32"/>
                <a:gd name="G40" fmla="?: G6 G39 0"/>
                <a:gd name="G41" fmla="?: G4 G32 21600"/>
                <a:gd name="G42" fmla="?: G6 G41 G33"/>
                <a:gd name="T12" fmla="*/ 10800 w 21600"/>
                <a:gd name="T13" fmla="*/ 0 h 21600"/>
                <a:gd name="T14" fmla="*/ 2375 w 21600"/>
                <a:gd name="T15" fmla="*/ 10847 h 21600"/>
                <a:gd name="T16" fmla="*/ 10800 w 21600"/>
                <a:gd name="T17" fmla="*/ 4750 h 21600"/>
                <a:gd name="T18" fmla="*/ 19225 w 21600"/>
                <a:gd name="T19" fmla="*/ 108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50" y="10833"/>
                  </a:moveTo>
                  <a:cubicBezTo>
                    <a:pt x="4750" y="10822"/>
                    <a:pt x="4750" y="10811"/>
                    <a:pt x="4750" y="10800"/>
                  </a:cubicBezTo>
                  <a:cubicBezTo>
                    <a:pt x="4750" y="7458"/>
                    <a:pt x="7458" y="4750"/>
                    <a:pt x="10800" y="4750"/>
                  </a:cubicBezTo>
                  <a:cubicBezTo>
                    <a:pt x="14141" y="4750"/>
                    <a:pt x="16850" y="7458"/>
                    <a:pt x="16850" y="10800"/>
                  </a:cubicBezTo>
                  <a:cubicBezTo>
                    <a:pt x="16850" y="10811"/>
                    <a:pt x="16849" y="10822"/>
                    <a:pt x="16849" y="10833"/>
                  </a:cubicBezTo>
                  <a:lnTo>
                    <a:pt x="21599" y="10860"/>
                  </a:lnTo>
                  <a:cubicBezTo>
                    <a:pt x="21599" y="10840"/>
                    <a:pt x="21600" y="10820"/>
                    <a:pt x="21600" y="10800"/>
                  </a:cubicBezTo>
                  <a:cubicBezTo>
                    <a:pt x="21600" y="4835"/>
                    <a:pt x="16764" y="0"/>
                    <a:pt x="10800" y="0"/>
                  </a:cubicBezTo>
                  <a:cubicBezTo>
                    <a:pt x="4835" y="0"/>
                    <a:pt x="0" y="4835"/>
                    <a:pt x="0" y="10800"/>
                  </a:cubicBezTo>
                  <a:cubicBezTo>
                    <a:pt x="-1" y="10820"/>
                    <a:pt x="0" y="10840"/>
                    <a:pt x="0" y="10860"/>
                  </a:cubicBezTo>
                  <a:close/>
                </a:path>
              </a:pathLst>
            </a:custGeom>
            <a:gradFill rotWithShape="1">
              <a:gsLst>
                <a:gs pos="0">
                  <a:schemeClr val="folHlink"/>
                </a:gs>
                <a:gs pos="100000">
                  <a:schemeClr val="folHlink">
                    <a:gamma/>
                    <a:tint val="63529"/>
                    <a:invGamma/>
                  </a:schemeClr>
                </a:gs>
              </a:gsLst>
              <a:path path="rect">
                <a:fillToRect l="100000" t="100000"/>
              </a:path>
            </a:gradFill>
            <a:ln w="28575" algn="ctr">
              <a:solidFill>
                <a:srgbClr val="FFFFFF">
                  <a:alpha val="50000"/>
                </a:srgbClr>
              </a:solidFill>
              <a:miter lim="800000"/>
              <a:headEnd/>
              <a:tailEnd/>
            </a:ln>
            <a:effectLst/>
          </p:spPr>
          <p:txBody>
            <a:bodyPr wrap="none" anchor="ctr"/>
            <a:lstStyle/>
            <a:p>
              <a:pPr>
                <a:defRPr/>
              </a:pPr>
              <a:endParaRPr lang="zh-CN" altLang="en-US">
                <a:latin typeface="Arial" pitchFamily="34" charset="0"/>
              </a:endParaRPr>
            </a:p>
          </p:txBody>
        </p:sp>
        <p:sp>
          <p:nvSpPr>
            <p:cNvPr id="59" name="AutoShape 138"/>
            <p:cNvSpPr>
              <a:spLocks noChangeArrowheads="1"/>
            </p:cNvSpPr>
            <p:nvPr/>
          </p:nvSpPr>
          <p:spPr bwMode="ltGray">
            <a:xfrm>
              <a:off x="1147763" y="3438526"/>
              <a:ext cx="2986087" cy="2717799"/>
            </a:xfrm>
            <a:custGeom>
              <a:avLst/>
              <a:gdLst>
                <a:gd name="G0" fmla="+- 6050 0 0"/>
                <a:gd name="G1" fmla="+- 11775378 0 0"/>
                <a:gd name="G2" fmla="+- 0 0 11775378"/>
                <a:gd name="T0" fmla="*/ 0 256 1"/>
                <a:gd name="T1" fmla="*/ 180 256 1"/>
                <a:gd name="G3" fmla="+- 11775378 T0 T1"/>
                <a:gd name="T2" fmla="*/ 0 256 1"/>
                <a:gd name="T3" fmla="*/ 90 256 1"/>
                <a:gd name="G4" fmla="+- 11775378 T2 T3"/>
                <a:gd name="G5" fmla="*/ G4 2 1"/>
                <a:gd name="T4" fmla="*/ 90 256 1"/>
                <a:gd name="T5" fmla="*/ 0 256 1"/>
                <a:gd name="G6" fmla="+- 11775378 T4 T5"/>
                <a:gd name="G7" fmla="*/ G6 2 1"/>
                <a:gd name="G8" fmla="abs 1177537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50"/>
                <a:gd name="G18" fmla="*/ 6050 1 2"/>
                <a:gd name="G19" fmla="+- G18 5400 0"/>
                <a:gd name="G20" fmla="cos G19 11775378"/>
                <a:gd name="G21" fmla="sin G19 11775378"/>
                <a:gd name="G22" fmla="+- G20 10800 0"/>
                <a:gd name="G23" fmla="+- G21 10800 0"/>
                <a:gd name="G24" fmla="+- 10800 0 G20"/>
                <a:gd name="G25" fmla="+- 6050 10800 0"/>
                <a:gd name="G26" fmla="?: G9 G17 G25"/>
                <a:gd name="G27" fmla="?: G9 0 21600"/>
                <a:gd name="G28" fmla="cos 10800 11775378"/>
                <a:gd name="G29" fmla="sin 10800 11775378"/>
                <a:gd name="G30" fmla="sin 6050 11775378"/>
                <a:gd name="G31" fmla="+- G28 10800 0"/>
                <a:gd name="G32" fmla="+- G29 10800 0"/>
                <a:gd name="G33" fmla="+- G30 10800 0"/>
                <a:gd name="G34" fmla="?: G4 0 G31"/>
                <a:gd name="G35" fmla="?: 11775378 G34 0"/>
                <a:gd name="G36" fmla="?: G6 G35 G31"/>
                <a:gd name="G37" fmla="+- 21600 0 G36"/>
                <a:gd name="G38" fmla="?: G4 0 G33"/>
                <a:gd name="G39" fmla="?: 11775378 G38 G32"/>
                <a:gd name="G40" fmla="?: G6 G39 0"/>
                <a:gd name="G41" fmla="?: G4 G32 21600"/>
                <a:gd name="G42" fmla="?: G6 G41 G33"/>
                <a:gd name="T12" fmla="*/ 10800 w 21600"/>
                <a:gd name="T13" fmla="*/ 0 h 21600"/>
                <a:gd name="T14" fmla="*/ 2375 w 21600"/>
                <a:gd name="T15" fmla="*/ 10847 h 21600"/>
                <a:gd name="T16" fmla="*/ 10800 w 21600"/>
                <a:gd name="T17" fmla="*/ 4750 h 21600"/>
                <a:gd name="T18" fmla="*/ 19225 w 21600"/>
                <a:gd name="T19" fmla="*/ 108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50" y="10833"/>
                  </a:moveTo>
                  <a:cubicBezTo>
                    <a:pt x="4750" y="10822"/>
                    <a:pt x="4750" y="10811"/>
                    <a:pt x="4750" y="10800"/>
                  </a:cubicBezTo>
                  <a:cubicBezTo>
                    <a:pt x="4750" y="7458"/>
                    <a:pt x="7458" y="4750"/>
                    <a:pt x="10800" y="4750"/>
                  </a:cubicBezTo>
                  <a:cubicBezTo>
                    <a:pt x="14141" y="4750"/>
                    <a:pt x="16850" y="7458"/>
                    <a:pt x="16850" y="10800"/>
                  </a:cubicBezTo>
                  <a:cubicBezTo>
                    <a:pt x="16850" y="10811"/>
                    <a:pt x="16849" y="10822"/>
                    <a:pt x="16849" y="10833"/>
                  </a:cubicBezTo>
                  <a:lnTo>
                    <a:pt x="21599" y="10860"/>
                  </a:lnTo>
                  <a:cubicBezTo>
                    <a:pt x="21599" y="10840"/>
                    <a:pt x="21600" y="10820"/>
                    <a:pt x="21600" y="10800"/>
                  </a:cubicBezTo>
                  <a:cubicBezTo>
                    <a:pt x="21600" y="4835"/>
                    <a:pt x="16764" y="0"/>
                    <a:pt x="10800" y="0"/>
                  </a:cubicBezTo>
                  <a:cubicBezTo>
                    <a:pt x="4835" y="0"/>
                    <a:pt x="0" y="4835"/>
                    <a:pt x="0" y="10800"/>
                  </a:cubicBezTo>
                  <a:cubicBezTo>
                    <a:pt x="-1" y="10820"/>
                    <a:pt x="0" y="10840"/>
                    <a:pt x="0" y="10860"/>
                  </a:cubicBezTo>
                  <a:close/>
                </a:path>
              </a:pathLst>
            </a:custGeom>
            <a:gradFill rotWithShape="1">
              <a:gsLst>
                <a:gs pos="0">
                  <a:schemeClr val="hlink"/>
                </a:gs>
                <a:gs pos="100000">
                  <a:schemeClr val="hlink">
                    <a:gamma/>
                    <a:tint val="63529"/>
                    <a:invGamma/>
                  </a:schemeClr>
                </a:gs>
              </a:gsLst>
              <a:path path="rect">
                <a:fillToRect l="100000" t="100000"/>
              </a:path>
            </a:gradFill>
            <a:ln w="28575" algn="ctr">
              <a:solidFill>
                <a:srgbClr val="FFFFFF">
                  <a:alpha val="50000"/>
                </a:srgbClr>
              </a:solidFill>
              <a:miter lim="800000"/>
              <a:headEnd/>
              <a:tailEnd/>
            </a:ln>
            <a:effectLst/>
          </p:spPr>
          <p:txBody>
            <a:bodyPr wrap="none" anchor="ctr"/>
            <a:lstStyle/>
            <a:p>
              <a:pPr>
                <a:defRPr/>
              </a:pPr>
              <a:endParaRPr lang="zh-CN" altLang="en-US">
                <a:latin typeface="Arial" pitchFamily="34" charset="0"/>
              </a:endParaRPr>
            </a:p>
          </p:txBody>
        </p:sp>
        <p:sp>
          <p:nvSpPr>
            <p:cNvPr id="60" name="AutoShape 139"/>
            <p:cNvSpPr>
              <a:spLocks noChangeArrowheads="1"/>
            </p:cNvSpPr>
            <p:nvPr/>
          </p:nvSpPr>
          <p:spPr bwMode="gray">
            <a:xfrm>
              <a:off x="1485900" y="3862388"/>
              <a:ext cx="2206625" cy="2006600"/>
            </a:xfrm>
            <a:custGeom>
              <a:avLst/>
              <a:gdLst>
                <a:gd name="G0" fmla="+- 6050 0 0"/>
                <a:gd name="G1" fmla="+- 11775378 0 0"/>
                <a:gd name="G2" fmla="+- 0 0 11775378"/>
                <a:gd name="T0" fmla="*/ 0 256 1"/>
                <a:gd name="T1" fmla="*/ 180 256 1"/>
                <a:gd name="G3" fmla="+- 11775378 T0 T1"/>
                <a:gd name="T2" fmla="*/ 0 256 1"/>
                <a:gd name="T3" fmla="*/ 90 256 1"/>
                <a:gd name="G4" fmla="+- 11775378 T2 T3"/>
                <a:gd name="G5" fmla="*/ G4 2 1"/>
                <a:gd name="T4" fmla="*/ 90 256 1"/>
                <a:gd name="T5" fmla="*/ 0 256 1"/>
                <a:gd name="G6" fmla="+- 11775378 T4 T5"/>
                <a:gd name="G7" fmla="*/ G6 2 1"/>
                <a:gd name="G8" fmla="abs 1177537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50"/>
                <a:gd name="G18" fmla="*/ 6050 1 2"/>
                <a:gd name="G19" fmla="+- G18 5400 0"/>
                <a:gd name="G20" fmla="cos G19 11775378"/>
                <a:gd name="G21" fmla="sin G19 11775378"/>
                <a:gd name="G22" fmla="+- G20 10800 0"/>
                <a:gd name="G23" fmla="+- G21 10800 0"/>
                <a:gd name="G24" fmla="+- 10800 0 G20"/>
                <a:gd name="G25" fmla="+- 6050 10800 0"/>
                <a:gd name="G26" fmla="?: G9 G17 G25"/>
                <a:gd name="G27" fmla="?: G9 0 21600"/>
                <a:gd name="G28" fmla="cos 10800 11775378"/>
                <a:gd name="G29" fmla="sin 10800 11775378"/>
                <a:gd name="G30" fmla="sin 6050 11775378"/>
                <a:gd name="G31" fmla="+- G28 10800 0"/>
                <a:gd name="G32" fmla="+- G29 10800 0"/>
                <a:gd name="G33" fmla="+- G30 10800 0"/>
                <a:gd name="G34" fmla="?: G4 0 G31"/>
                <a:gd name="G35" fmla="?: 11775378 G34 0"/>
                <a:gd name="G36" fmla="?: G6 G35 G31"/>
                <a:gd name="G37" fmla="+- 21600 0 G36"/>
                <a:gd name="G38" fmla="?: G4 0 G33"/>
                <a:gd name="G39" fmla="?: 11775378 G38 G32"/>
                <a:gd name="G40" fmla="?: G6 G39 0"/>
                <a:gd name="G41" fmla="?: G4 G32 21600"/>
                <a:gd name="G42" fmla="?: G6 G41 G33"/>
                <a:gd name="T12" fmla="*/ 10800 w 21600"/>
                <a:gd name="T13" fmla="*/ 0 h 21600"/>
                <a:gd name="T14" fmla="*/ 2375 w 21600"/>
                <a:gd name="T15" fmla="*/ 10847 h 21600"/>
                <a:gd name="T16" fmla="*/ 10800 w 21600"/>
                <a:gd name="T17" fmla="*/ 4750 h 21600"/>
                <a:gd name="T18" fmla="*/ 19225 w 21600"/>
                <a:gd name="T19" fmla="*/ 108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50" y="10833"/>
                  </a:moveTo>
                  <a:cubicBezTo>
                    <a:pt x="4750" y="10822"/>
                    <a:pt x="4750" y="10811"/>
                    <a:pt x="4750" y="10800"/>
                  </a:cubicBezTo>
                  <a:cubicBezTo>
                    <a:pt x="4750" y="7458"/>
                    <a:pt x="7458" y="4750"/>
                    <a:pt x="10800" y="4750"/>
                  </a:cubicBezTo>
                  <a:cubicBezTo>
                    <a:pt x="14141" y="4750"/>
                    <a:pt x="16850" y="7458"/>
                    <a:pt x="16850" y="10800"/>
                  </a:cubicBezTo>
                  <a:cubicBezTo>
                    <a:pt x="16850" y="10811"/>
                    <a:pt x="16849" y="10822"/>
                    <a:pt x="16849" y="10833"/>
                  </a:cubicBezTo>
                  <a:lnTo>
                    <a:pt x="21599" y="10860"/>
                  </a:lnTo>
                  <a:cubicBezTo>
                    <a:pt x="21599" y="10840"/>
                    <a:pt x="21600" y="10820"/>
                    <a:pt x="21600" y="10800"/>
                  </a:cubicBezTo>
                  <a:cubicBezTo>
                    <a:pt x="21600" y="4835"/>
                    <a:pt x="16764" y="0"/>
                    <a:pt x="10800" y="0"/>
                  </a:cubicBezTo>
                  <a:cubicBezTo>
                    <a:pt x="4835" y="0"/>
                    <a:pt x="0" y="4835"/>
                    <a:pt x="0" y="10800"/>
                  </a:cubicBezTo>
                  <a:cubicBezTo>
                    <a:pt x="-1" y="10820"/>
                    <a:pt x="0" y="10840"/>
                    <a:pt x="0" y="10860"/>
                  </a:cubicBezTo>
                  <a:close/>
                </a:path>
              </a:pathLst>
            </a:custGeom>
            <a:gradFill rotWithShape="1">
              <a:gsLst>
                <a:gs pos="0">
                  <a:schemeClr val="accent2"/>
                </a:gs>
                <a:gs pos="100000">
                  <a:schemeClr val="accent2">
                    <a:gamma/>
                    <a:tint val="63529"/>
                    <a:invGamma/>
                  </a:schemeClr>
                </a:gs>
              </a:gsLst>
              <a:path path="rect">
                <a:fillToRect l="100000" t="100000"/>
              </a:path>
            </a:gradFill>
            <a:ln w="28575" algn="ctr">
              <a:solidFill>
                <a:srgbClr val="FFFFFF">
                  <a:alpha val="50000"/>
                </a:srgbClr>
              </a:solidFill>
              <a:miter lim="800000"/>
              <a:headEnd/>
              <a:tailEnd/>
            </a:ln>
            <a:effectLst/>
          </p:spPr>
          <p:txBody>
            <a:bodyPr wrap="none" anchor="ctr"/>
            <a:lstStyle/>
            <a:p>
              <a:pPr>
                <a:defRPr/>
              </a:pPr>
              <a:endParaRPr lang="zh-CN" altLang="en-US">
                <a:latin typeface="Arial" pitchFamily="34" charset="0"/>
              </a:endParaRPr>
            </a:p>
          </p:txBody>
        </p:sp>
        <p:sp>
          <p:nvSpPr>
            <p:cNvPr id="61" name="AutoShape 140"/>
            <p:cNvSpPr>
              <a:spLocks noChangeArrowheads="1"/>
            </p:cNvSpPr>
            <p:nvPr/>
          </p:nvSpPr>
          <p:spPr bwMode="gray">
            <a:xfrm>
              <a:off x="1770063" y="4202113"/>
              <a:ext cx="1592262" cy="1446213"/>
            </a:xfrm>
            <a:custGeom>
              <a:avLst/>
              <a:gdLst>
                <a:gd name="G0" fmla="+- 6050 0 0"/>
                <a:gd name="G1" fmla="+- 11775378 0 0"/>
                <a:gd name="G2" fmla="+- 0 0 11775378"/>
                <a:gd name="T0" fmla="*/ 0 256 1"/>
                <a:gd name="T1" fmla="*/ 180 256 1"/>
                <a:gd name="G3" fmla="+- 11775378 T0 T1"/>
                <a:gd name="T2" fmla="*/ 0 256 1"/>
                <a:gd name="T3" fmla="*/ 90 256 1"/>
                <a:gd name="G4" fmla="+- 11775378 T2 T3"/>
                <a:gd name="G5" fmla="*/ G4 2 1"/>
                <a:gd name="T4" fmla="*/ 90 256 1"/>
                <a:gd name="T5" fmla="*/ 0 256 1"/>
                <a:gd name="G6" fmla="+- 11775378 T4 T5"/>
                <a:gd name="G7" fmla="*/ G6 2 1"/>
                <a:gd name="G8" fmla="abs 1177537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6050"/>
                <a:gd name="G18" fmla="*/ 6050 1 2"/>
                <a:gd name="G19" fmla="+- G18 5400 0"/>
                <a:gd name="G20" fmla="cos G19 11775378"/>
                <a:gd name="G21" fmla="sin G19 11775378"/>
                <a:gd name="G22" fmla="+- G20 10800 0"/>
                <a:gd name="G23" fmla="+- G21 10800 0"/>
                <a:gd name="G24" fmla="+- 10800 0 G20"/>
                <a:gd name="G25" fmla="+- 6050 10800 0"/>
                <a:gd name="G26" fmla="?: G9 G17 G25"/>
                <a:gd name="G27" fmla="?: G9 0 21600"/>
                <a:gd name="G28" fmla="cos 10800 11775378"/>
                <a:gd name="G29" fmla="sin 10800 11775378"/>
                <a:gd name="G30" fmla="sin 6050 11775378"/>
                <a:gd name="G31" fmla="+- G28 10800 0"/>
                <a:gd name="G32" fmla="+- G29 10800 0"/>
                <a:gd name="G33" fmla="+- G30 10800 0"/>
                <a:gd name="G34" fmla="?: G4 0 G31"/>
                <a:gd name="G35" fmla="?: 11775378 G34 0"/>
                <a:gd name="G36" fmla="?: G6 G35 G31"/>
                <a:gd name="G37" fmla="+- 21600 0 G36"/>
                <a:gd name="G38" fmla="?: G4 0 G33"/>
                <a:gd name="G39" fmla="?: 11775378 G38 G32"/>
                <a:gd name="G40" fmla="?: G6 G39 0"/>
                <a:gd name="G41" fmla="?: G4 G32 21600"/>
                <a:gd name="G42" fmla="?: G6 G41 G33"/>
                <a:gd name="T12" fmla="*/ 10800 w 21600"/>
                <a:gd name="T13" fmla="*/ 0 h 21600"/>
                <a:gd name="T14" fmla="*/ 2375 w 21600"/>
                <a:gd name="T15" fmla="*/ 10847 h 21600"/>
                <a:gd name="T16" fmla="*/ 10800 w 21600"/>
                <a:gd name="T17" fmla="*/ 4750 h 21600"/>
                <a:gd name="T18" fmla="*/ 19225 w 21600"/>
                <a:gd name="T19" fmla="*/ 1084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4750" y="10833"/>
                  </a:moveTo>
                  <a:cubicBezTo>
                    <a:pt x="4750" y="10822"/>
                    <a:pt x="4750" y="10811"/>
                    <a:pt x="4750" y="10800"/>
                  </a:cubicBezTo>
                  <a:cubicBezTo>
                    <a:pt x="4750" y="7458"/>
                    <a:pt x="7458" y="4750"/>
                    <a:pt x="10800" y="4750"/>
                  </a:cubicBezTo>
                  <a:cubicBezTo>
                    <a:pt x="14141" y="4750"/>
                    <a:pt x="16850" y="7458"/>
                    <a:pt x="16850" y="10800"/>
                  </a:cubicBezTo>
                  <a:cubicBezTo>
                    <a:pt x="16850" y="10811"/>
                    <a:pt x="16849" y="10822"/>
                    <a:pt x="16849" y="10833"/>
                  </a:cubicBezTo>
                  <a:lnTo>
                    <a:pt x="21599" y="10860"/>
                  </a:lnTo>
                  <a:cubicBezTo>
                    <a:pt x="21599" y="10840"/>
                    <a:pt x="21600" y="10820"/>
                    <a:pt x="21600" y="10800"/>
                  </a:cubicBezTo>
                  <a:cubicBezTo>
                    <a:pt x="21600" y="4835"/>
                    <a:pt x="16764" y="0"/>
                    <a:pt x="10800" y="0"/>
                  </a:cubicBezTo>
                  <a:cubicBezTo>
                    <a:pt x="4835" y="0"/>
                    <a:pt x="0" y="4835"/>
                    <a:pt x="0" y="10800"/>
                  </a:cubicBezTo>
                  <a:cubicBezTo>
                    <a:pt x="-1" y="10820"/>
                    <a:pt x="0" y="10840"/>
                    <a:pt x="0" y="10860"/>
                  </a:cubicBezTo>
                  <a:close/>
                </a:path>
              </a:pathLst>
            </a:custGeom>
            <a:gradFill rotWithShape="1">
              <a:gsLst>
                <a:gs pos="0">
                  <a:schemeClr val="accent1"/>
                </a:gs>
                <a:gs pos="100000">
                  <a:schemeClr val="accent1">
                    <a:gamma/>
                    <a:tint val="63529"/>
                    <a:invGamma/>
                  </a:schemeClr>
                </a:gs>
              </a:gsLst>
              <a:path path="rect">
                <a:fillToRect l="100000" t="100000"/>
              </a:path>
            </a:gradFill>
            <a:ln w="28575" algn="ctr">
              <a:solidFill>
                <a:srgbClr val="FFFFFF">
                  <a:alpha val="50000"/>
                </a:srgbClr>
              </a:solidFill>
              <a:miter lim="800000"/>
              <a:headEnd/>
              <a:tailEnd/>
            </a:ln>
            <a:effectLst/>
          </p:spPr>
          <p:txBody>
            <a:bodyPr wrap="none" anchor="ctr"/>
            <a:lstStyle/>
            <a:p>
              <a:pPr>
                <a:defRPr/>
              </a:pPr>
              <a:endParaRPr lang="zh-CN" altLang="en-US">
                <a:latin typeface="Arial" pitchFamily="34" charset="0"/>
              </a:endParaRPr>
            </a:p>
          </p:txBody>
        </p:sp>
        <p:sp>
          <p:nvSpPr>
            <p:cNvPr id="19467" name="AutoShape 142"/>
            <p:cNvSpPr>
              <a:spLocks/>
            </p:cNvSpPr>
            <p:nvPr/>
          </p:nvSpPr>
          <p:spPr bwMode="gray">
            <a:xfrm>
              <a:off x="5040313" y="3505200"/>
              <a:ext cx="4103687" cy="538162"/>
            </a:xfrm>
            <a:prstGeom prst="accentCallout2">
              <a:avLst>
                <a:gd name="adj1" fmla="val 21241"/>
                <a:gd name="adj2" fmla="val -1981"/>
                <a:gd name="adj3" fmla="val 21241"/>
                <a:gd name="adj4" fmla="val -10681"/>
                <a:gd name="adj5" fmla="val 148968"/>
                <a:gd name="adj6" fmla="val -45403"/>
              </a:avLst>
            </a:prstGeom>
            <a:noFill/>
            <a:ln w="9525">
              <a:solidFill>
                <a:srgbClr val="1C1C1C"/>
              </a:solidFill>
              <a:miter lim="800000"/>
              <a:headEnd type="diamond" w="med" len="med"/>
              <a:tailEnd type="diamond" w="med" len="med"/>
            </a:ln>
          </p:spPr>
          <p:txBody>
            <a:bodyPr anchor="ctr"/>
            <a:lstStyle/>
            <a:p>
              <a:pPr eaLnBrk="0" hangingPunct="0"/>
              <a:r>
                <a:rPr lang="zh-CN" altLang="en-US" sz="1400">
                  <a:solidFill>
                    <a:srgbClr val="1C1C1C"/>
                  </a:solidFill>
                </a:rPr>
                <a:t>公示有异议，涉及成果完成单位或主要完成人增减或排序问题的，由申报单位负责处理；涉及成果实质性问题的，由成果评审审查单位负责处理。</a:t>
              </a:r>
              <a:endParaRPr lang="en-US" altLang="zh-CN" sz="1400">
                <a:solidFill>
                  <a:srgbClr val="1C1C1C"/>
                </a:solidFill>
              </a:endParaRPr>
            </a:p>
          </p:txBody>
        </p:sp>
        <p:sp>
          <p:nvSpPr>
            <p:cNvPr id="19468" name="AutoShape 143"/>
            <p:cNvSpPr>
              <a:spLocks/>
            </p:cNvSpPr>
            <p:nvPr/>
          </p:nvSpPr>
          <p:spPr bwMode="gray">
            <a:xfrm>
              <a:off x="4424362" y="2741613"/>
              <a:ext cx="4338637" cy="536575"/>
            </a:xfrm>
            <a:prstGeom prst="accentCallout2">
              <a:avLst>
                <a:gd name="adj1" fmla="val 21301"/>
                <a:gd name="adj2" fmla="val -1986"/>
                <a:gd name="adj3" fmla="val 21301"/>
                <a:gd name="adj4" fmla="val -11630"/>
                <a:gd name="adj5" fmla="val 179588"/>
                <a:gd name="adj6" fmla="val -38454"/>
              </a:avLst>
            </a:prstGeom>
            <a:noFill/>
            <a:ln w="9525">
              <a:solidFill>
                <a:srgbClr val="1C1C1C"/>
              </a:solidFill>
              <a:miter lim="800000"/>
              <a:headEnd type="diamond" w="med" len="med"/>
              <a:tailEnd type="diamond" w="med" len="med"/>
            </a:ln>
          </p:spPr>
          <p:txBody>
            <a:bodyPr anchor="ctr"/>
            <a:lstStyle/>
            <a:p>
              <a:pPr eaLnBrk="0" hangingPunct="0"/>
              <a:r>
                <a:rPr lang="zh-CN" altLang="en-US" sz="1400">
                  <a:solidFill>
                    <a:srgbClr val="1C1C1C"/>
                  </a:solidFill>
                </a:rPr>
                <a:t>收到异议后不按期予以处理的，对相关处理单位给予批评或通报。异议处理完成后，相关处理单位应提交异议处理说明。</a:t>
              </a:r>
              <a:endParaRPr lang="en-US" altLang="zh-CN" sz="1400">
                <a:solidFill>
                  <a:srgbClr val="1C1C1C"/>
                </a:solidFill>
              </a:endParaRPr>
            </a:p>
          </p:txBody>
        </p:sp>
        <p:sp>
          <p:nvSpPr>
            <p:cNvPr id="19469" name="AutoShape 144"/>
            <p:cNvSpPr>
              <a:spLocks/>
            </p:cNvSpPr>
            <p:nvPr/>
          </p:nvSpPr>
          <p:spPr bwMode="auto">
            <a:xfrm>
              <a:off x="3805238" y="2020888"/>
              <a:ext cx="4348162" cy="536575"/>
            </a:xfrm>
            <a:prstGeom prst="accentCallout2">
              <a:avLst>
                <a:gd name="adj1" fmla="val 21301"/>
                <a:gd name="adj2" fmla="val -1995"/>
                <a:gd name="adj3" fmla="val 21301"/>
                <a:gd name="adj4" fmla="val -11736"/>
                <a:gd name="adj5" fmla="val 204731"/>
                <a:gd name="adj6" fmla="val -32917"/>
              </a:avLst>
            </a:prstGeom>
            <a:noFill/>
            <a:ln w="9525">
              <a:solidFill>
                <a:srgbClr val="1C1C1C"/>
              </a:solidFill>
              <a:miter lim="800000"/>
              <a:headEnd type="diamond" w="med" len="med"/>
              <a:tailEnd type="diamond" w="med" len="med"/>
            </a:ln>
          </p:spPr>
          <p:txBody>
            <a:bodyPr anchor="ctr"/>
            <a:lstStyle/>
            <a:p>
              <a:pPr eaLnBrk="0" hangingPunct="0"/>
              <a:r>
                <a:rPr lang="zh-CN" altLang="en-US" sz="1400">
                  <a:solidFill>
                    <a:srgbClr val="1C1C1C"/>
                  </a:solidFill>
                </a:rPr>
                <a:t>地调局、各成果登记部门应及时沟通，确认成果登记公示情况及异议处理结果。</a:t>
              </a:r>
              <a:endParaRPr lang="en-US" altLang="zh-CN" sz="1400">
                <a:solidFill>
                  <a:srgbClr val="1C1C1C"/>
                </a:solidFill>
              </a:endParaRPr>
            </a:p>
          </p:txBody>
        </p:sp>
        <p:sp>
          <p:nvSpPr>
            <p:cNvPr id="65" name="AutoShape 145"/>
            <p:cNvSpPr>
              <a:spLocks noChangeArrowheads="1"/>
            </p:cNvSpPr>
            <p:nvPr/>
          </p:nvSpPr>
          <p:spPr bwMode="gray">
            <a:xfrm>
              <a:off x="6197600" y="5060950"/>
              <a:ext cx="2032000" cy="768350"/>
            </a:xfrm>
            <a:prstGeom prst="chevron">
              <a:avLst>
                <a:gd name="adj" fmla="val 34539"/>
              </a:avLst>
            </a:prstGeom>
            <a:gradFill rotWithShape="1">
              <a:gsLst>
                <a:gs pos="0">
                  <a:schemeClr val="folHlink"/>
                </a:gs>
                <a:gs pos="100000">
                  <a:schemeClr val="folHlink">
                    <a:gamma/>
                    <a:tint val="39216"/>
                    <a:invGamma/>
                  </a:schemeClr>
                </a:gs>
              </a:gsLst>
              <a:lin ang="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folHlink"/>
              </a:extrusionClr>
            </a:sp3d>
          </p:spPr>
          <p:txBody>
            <a:bodyPr wrap="none" anchor="ctr">
              <a:flatTx/>
            </a:bodyPr>
            <a:lstStyle/>
            <a:p>
              <a:pPr>
                <a:defRPr/>
              </a:pPr>
              <a:endParaRPr lang="zh-CN" altLang="en-US">
                <a:latin typeface="Arial" pitchFamily="34" charset="0"/>
              </a:endParaRPr>
            </a:p>
          </p:txBody>
        </p:sp>
        <p:sp>
          <p:nvSpPr>
            <p:cNvPr id="66" name="AutoShape 146"/>
            <p:cNvSpPr>
              <a:spLocks noChangeArrowheads="1"/>
            </p:cNvSpPr>
            <p:nvPr/>
          </p:nvSpPr>
          <p:spPr bwMode="ltGray">
            <a:xfrm>
              <a:off x="4373563" y="5056187"/>
              <a:ext cx="2049462" cy="768350"/>
            </a:xfrm>
            <a:prstGeom prst="chevron">
              <a:avLst>
                <a:gd name="adj" fmla="val 35083"/>
              </a:avLst>
            </a:prstGeom>
            <a:gradFill rotWithShape="1">
              <a:gsLst>
                <a:gs pos="0">
                  <a:schemeClr val="hlink"/>
                </a:gs>
                <a:gs pos="100000">
                  <a:schemeClr val="hlink">
                    <a:gamma/>
                    <a:tint val="39216"/>
                    <a:invGamma/>
                  </a:schemeClr>
                </a:gs>
              </a:gsLst>
              <a:lin ang="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hlink"/>
              </a:extrusionClr>
            </a:sp3d>
          </p:spPr>
          <p:txBody>
            <a:bodyPr wrap="none" anchor="ctr">
              <a:flatTx/>
            </a:bodyPr>
            <a:lstStyle/>
            <a:p>
              <a:pPr>
                <a:defRPr/>
              </a:pPr>
              <a:endParaRPr lang="zh-CN" altLang="en-US">
                <a:latin typeface="Arial" pitchFamily="34" charset="0"/>
              </a:endParaRPr>
            </a:p>
          </p:txBody>
        </p:sp>
        <p:sp>
          <p:nvSpPr>
            <p:cNvPr id="67" name="AutoShape 147"/>
            <p:cNvSpPr>
              <a:spLocks noChangeArrowheads="1"/>
            </p:cNvSpPr>
            <p:nvPr/>
          </p:nvSpPr>
          <p:spPr bwMode="gray">
            <a:xfrm>
              <a:off x="2590800" y="5049837"/>
              <a:ext cx="1997075" cy="768350"/>
            </a:xfrm>
            <a:prstGeom prst="chevron">
              <a:avLst>
                <a:gd name="adj" fmla="val 33308"/>
              </a:avLst>
            </a:prstGeom>
            <a:gradFill rotWithShape="1">
              <a:gsLst>
                <a:gs pos="0">
                  <a:schemeClr val="accent2"/>
                </a:gs>
                <a:gs pos="100000">
                  <a:schemeClr val="accent2">
                    <a:gamma/>
                    <a:tint val="39216"/>
                    <a:invGamma/>
                  </a:schemeClr>
                </a:gs>
              </a:gsLst>
              <a:lin ang="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accent2"/>
              </a:extrusionClr>
            </a:sp3d>
          </p:spPr>
          <p:txBody>
            <a:bodyPr wrap="none" anchor="ctr">
              <a:flatTx/>
            </a:bodyPr>
            <a:lstStyle/>
            <a:p>
              <a:pPr>
                <a:defRPr/>
              </a:pPr>
              <a:endParaRPr lang="zh-CN" altLang="en-US">
                <a:latin typeface="Arial" pitchFamily="34" charset="0"/>
              </a:endParaRPr>
            </a:p>
          </p:txBody>
        </p:sp>
        <p:sp>
          <p:nvSpPr>
            <p:cNvPr id="68" name="AutoShape 148"/>
            <p:cNvSpPr>
              <a:spLocks noChangeArrowheads="1"/>
            </p:cNvSpPr>
            <p:nvPr/>
          </p:nvSpPr>
          <p:spPr bwMode="gray">
            <a:xfrm>
              <a:off x="736600" y="5049837"/>
              <a:ext cx="2051050" cy="768350"/>
            </a:xfrm>
            <a:prstGeom prst="chevron">
              <a:avLst>
                <a:gd name="adj" fmla="val 33467"/>
              </a:avLst>
            </a:prstGeom>
            <a:gradFill rotWithShape="1">
              <a:gsLst>
                <a:gs pos="0">
                  <a:schemeClr val="accent1"/>
                </a:gs>
                <a:gs pos="100000">
                  <a:schemeClr val="accent1">
                    <a:gamma/>
                    <a:tint val="39216"/>
                    <a:invGamma/>
                  </a:schemeClr>
                </a:gs>
              </a:gsLst>
              <a:lin ang="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accent1"/>
              </a:extrusionClr>
            </a:sp3d>
          </p:spPr>
          <p:txBody>
            <a:bodyPr wrap="none" anchor="ctr">
              <a:flatTx/>
            </a:bodyPr>
            <a:lstStyle/>
            <a:p>
              <a:pPr>
                <a:defRPr/>
              </a:pPr>
              <a:endParaRPr lang="zh-CN" altLang="en-US">
                <a:latin typeface="Arial" pitchFamily="34" charset="0"/>
              </a:endParaRPr>
            </a:p>
          </p:txBody>
        </p:sp>
        <p:sp>
          <p:nvSpPr>
            <p:cNvPr id="19474" name="Text Box 149"/>
            <p:cNvSpPr txBox="1">
              <a:spLocks noChangeArrowheads="1"/>
            </p:cNvSpPr>
            <p:nvPr/>
          </p:nvSpPr>
          <p:spPr bwMode="gray">
            <a:xfrm>
              <a:off x="990600" y="5284788"/>
              <a:ext cx="1261884" cy="307777"/>
            </a:xfrm>
            <a:prstGeom prst="rect">
              <a:avLst/>
            </a:prstGeom>
            <a:noFill/>
            <a:ln w="9525" algn="ctr">
              <a:noFill/>
              <a:miter lim="800000"/>
              <a:headEnd/>
              <a:tailEnd/>
            </a:ln>
          </p:spPr>
          <p:txBody>
            <a:bodyPr wrap="none">
              <a:spAutoFit/>
            </a:bodyPr>
            <a:lstStyle/>
            <a:p>
              <a:pPr eaLnBrk="0" hangingPunct="0"/>
              <a:r>
                <a:rPr lang="zh-CN" altLang="en-US" sz="1400" b="1"/>
                <a:t>异议处理时间</a:t>
              </a:r>
              <a:endParaRPr lang="en-US" altLang="zh-CN" sz="1400" b="1"/>
            </a:p>
          </p:txBody>
        </p:sp>
        <p:sp>
          <p:nvSpPr>
            <p:cNvPr id="19475" name="Text Box 150"/>
            <p:cNvSpPr txBox="1">
              <a:spLocks noChangeArrowheads="1"/>
            </p:cNvSpPr>
            <p:nvPr/>
          </p:nvSpPr>
          <p:spPr bwMode="gray">
            <a:xfrm>
              <a:off x="2787650" y="5295900"/>
              <a:ext cx="902811" cy="307777"/>
            </a:xfrm>
            <a:prstGeom prst="rect">
              <a:avLst/>
            </a:prstGeom>
            <a:noFill/>
            <a:ln w="9525" algn="ctr">
              <a:noFill/>
              <a:miter lim="800000"/>
              <a:headEnd/>
              <a:tailEnd/>
            </a:ln>
          </p:spPr>
          <p:txBody>
            <a:bodyPr wrap="none">
              <a:spAutoFit/>
            </a:bodyPr>
            <a:lstStyle/>
            <a:p>
              <a:pPr eaLnBrk="0" hangingPunct="0"/>
              <a:r>
                <a:rPr lang="zh-CN" altLang="en-US" sz="1400" b="1"/>
                <a:t>处理原则</a:t>
              </a:r>
              <a:endParaRPr lang="en-US" altLang="zh-CN" sz="1400" b="1"/>
            </a:p>
          </p:txBody>
        </p:sp>
        <p:sp>
          <p:nvSpPr>
            <p:cNvPr id="19476" name="Text Box 151"/>
            <p:cNvSpPr txBox="1">
              <a:spLocks noChangeArrowheads="1"/>
            </p:cNvSpPr>
            <p:nvPr/>
          </p:nvSpPr>
          <p:spPr bwMode="gray">
            <a:xfrm>
              <a:off x="4648200" y="5295900"/>
              <a:ext cx="1620957" cy="307777"/>
            </a:xfrm>
            <a:prstGeom prst="rect">
              <a:avLst/>
            </a:prstGeom>
            <a:noFill/>
            <a:ln w="9525" algn="ctr">
              <a:noFill/>
              <a:miter lim="800000"/>
              <a:headEnd/>
              <a:tailEnd/>
            </a:ln>
          </p:spPr>
          <p:txBody>
            <a:bodyPr wrap="none">
              <a:spAutoFit/>
            </a:bodyPr>
            <a:lstStyle/>
            <a:p>
              <a:pPr eaLnBrk="0" hangingPunct="0"/>
              <a:r>
                <a:rPr lang="zh-CN" altLang="en-US" sz="1400" b="1"/>
                <a:t>相关处理单位要求</a:t>
              </a:r>
              <a:endParaRPr lang="en-US" altLang="zh-CN" sz="1400" b="1"/>
            </a:p>
          </p:txBody>
        </p:sp>
        <p:sp>
          <p:nvSpPr>
            <p:cNvPr id="19477" name="Text Box 152"/>
            <p:cNvSpPr txBox="1">
              <a:spLocks noChangeArrowheads="1"/>
            </p:cNvSpPr>
            <p:nvPr/>
          </p:nvSpPr>
          <p:spPr bwMode="gray">
            <a:xfrm>
              <a:off x="6477000" y="5295900"/>
              <a:ext cx="1620957" cy="307777"/>
            </a:xfrm>
            <a:prstGeom prst="rect">
              <a:avLst/>
            </a:prstGeom>
            <a:noFill/>
            <a:ln w="9525" algn="ctr">
              <a:noFill/>
              <a:miter lim="800000"/>
              <a:headEnd/>
              <a:tailEnd/>
            </a:ln>
          </p:spPr>
          <p:txBody>
            <a:bodyPr wrap="none">
              <a:spAutoFit/>
            </a:bodyPr>
            <a:lstStyle/>
            <a:p>
              <a:pPr eaLnBrk="0" hangingPunct="0"/>
              <a:r>
                <a:rPr lang="zh-CN" altLang="en-US" sz="1400" b="1"/>
                <a:t>相关处理单位要求</a:t>
              </a:r>
              <a:endParaRPr lang="en-US" altLang="zh-CN" sz="1400" b="1"/>
            </a:p>
          </p:txBody>
        </p:sp>
        <p:sp>
          <p:nvSpPr>
            <p:cNvPr id="19478" name="AutoShape 141"/>
            <p:cNvSpPr>
              <a:spLocks/>
            </p:cNvSpPr>
            <p:nvPr/>
          </p:nvSpPr>
          <p:spPr bwMode="auto">
            <a:xfrm>
              <a:off x="5181600" y="4267200"/>
              <a:ext cx="3565525" cy="536575"/>
            </a:xfrm>
            <a:prstGeom prst="accentCallout2">
              <a:avLst>
                <a:gd name="adj1" fmla="val 21301"/>
                <a:gd name="adj2" fmla="val -2139"/>
                <a:gd name="adj3" fmla="val 21301"/>
                <a:gd name="adj4" fmla="val -9616"/>
                <a:gd name="adj5" fmla="val 104440"/>
                <a:gd name="adj6" fmla="val -56991"/>
              </a:avLst>
            </a:prstGeom>
            <a:noFill/>
            <a:ln w="9525">
              <a:solidFill>
                <a:srgbClr val="1C1C1C"/>
              </a:solidFill>
              <a:miter lim="800000"/>
              <a:headEnd type="diamond" w="med" len="med"/>
              <a:tailEnd type="diamond" w="med" len="med"/>
            </a:ln>
          </p:spPr>
          <p:txBody>
            <a:bodyPr anchor="ctr"/>
            <a:lstStyle/>
            <a:p>
              <a:pPr eaLnBrk="0" hangingPunct="0"/>
              <a:r>
                <a:rPr lang="zh-CN" altLang="en-US" sz="1400">
                  <a:solidFill>
                    <a:srgbClr val="1C1C1C"/>
                  </a:solidFill>
                </a:rPr>
                <a:t>相关处理单位应在收到异议</a:t>
              </a:r>
              <a:r>
                <a:rPr lang="en-US" altLang="zh-CN" sz="1400">
                  <a:solidFill>
                    <a:srgbClr val="1C1C1C"/>
                  </a:solidFill>
                </a:rPr>
                <a:t>20</a:t>
              </a:r>
              <a:r>
                <a:rPr lang="zh-CN" altLang="en-US" sz="1400">
                  <a:solidFill>
                    <a:srgbClr val="1C1C1C"/>
                  </a:solidFill>
                </a:rPr>
                <a:t>日内，完成异议处理。</a:t>
              </a:r>
              <a:endParaRPr lang="en-US" altLang="zh-CN" sz="1400">
                <a:solidFill>
                  <a:srgbClr val="1C1C1C"/>
                </a:solidFill>
              </a:endParaRPr>
            </a:p>
          </p:txBody>
        </p:sp>
      </p:grpSp>
      <p:sp>
        <p:nvSpPr>
          <p:cNvPr id="19461" name="标题 1"/>
          <p:cNvSpPr>
            <a:spLocks noGrp="1"/>
          </p:cNvSpPr>
          <p:nvPr>
            <p:ph type="title"/>
          </p:nvPr>
        </p:nvSpPr>
        <p:spPr/>
        <p:txBody>
          <a:bodyPr/>
          <a:lstStyle/>
          <a:p>
            <a:endParaRPr lang="zh-CN" altLang="en-US" smtClean="0">
              <a:ea typeface="宋体" pitchFamily="2" charset="-122"/>
            </a:endParaRPr>
          </a:p>
        </p:txBody>
      </p:sp>
      <p:sp>
        <p:nvSpPr>
          <p:cNvPr id="19462" name="标题 1"/>
          <p:cNvSpPr txBox="1">
            <a:spLocks/>
          </p:cNvSpPr>
          <p:nvPr/>
        </p:nvSpPr>
        <p:spPr bwMode="gray">
          <a:xfrm>
            <a:off x="762000" y="228600"/>
            <a:ext cx="4995863" cy="563563"/>
          </a:xfrm>
          <a:prstGeom prst="rect">
            <a:avLst/>
          </a:prstGeom>
          <a:solidFill>
            <a:schemeClr val="bg1"/>
          </a:solidFill>
          <a:ln w="9525">
            <a:noFill/>
            <a:miter lim="800000"/>
            <a:headEnd/>
            <a:tailEnd/>
          </a:ln>
        </p:spPr>
        <p:txBody>
          <a:bodyPr anchor="ctr"/>
          <a:lstStyle/>
          <a:p>
            <a:pPr algn="ctr" eaLnBrk="0" hangingPunct="0"/>
            <a:r>
              <a:rPr lang="zh-CN" altLang="en-US" sz="2400" b="1">
                <a:solidFill>
                  <a:srgbClr val="000000"/>
                </a:solidFill>
                <a:latin typeface="Verdana" pitchFamily="34" charset="0"/>
              </a:rPr>
              <a:t>一、成果登记概况</a:t>
            </a:r>
          </a:p>
        </p:txBody>
      </p:sp>
    </p:spTree>
  </p:cSld>
  <p:clrMapOvr>
    <a:masterClrMapping/>
  </p:clrMapOvr>
  <p:transition advTm="14375"/>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
        <p:nvSpPr>
          <p:cNvPr id="20483" name="标题 1"/>
          <p:cNvSpPr>
            <a:spLocks noGrp="1"/>
          </p:cNvSpPr>
          <p:nvPr>
            <p:ph type="title"/>
          </p:nvPr>
        </p:nvSpPr>
        <p:spPr/>
        <p:txBody>
          <a:bodyPr/>
          <a:lstStyle/>
          <a:p>
            <a:endParaRPr lang="zh-CN" altLang="en-US" smtClean="0">
              <a:ea typeface="宋体" pitchFamily="2" charset="-122"/>
            </a:endParaRPr>
          </a:p>
        </p:txBody>
      </p:sp>
      <p:sp>
        <p:nvSpPr>
          <p:cNvPr id="20484" name="标题 1"/>
          <p:cNvSpPr txBox="1">
            <a:spLocks/>
          </p:cNvSpPr>
          <p:nvPr/>
        </p:nvSpPr>
        <p:spPr bwMode="gray">
          <a:xfrm>
            <a:off x="762000" y="228600"/>
            <a:ext cx="4995863" cy="563563"/>
          </a:xfrm>
          <a:prstGeom prst="rect">
            <a:avLst/>
          </a:prstGeom>
          <a:solidFill>
            <a:schemeClr val="bg1"/>
          </a:solidFill>
          <a:ln w="9525">
            <a:noFill/>
            <a:miter lim="800000"/>
            <a:headEnd/>
            <a:tailEnd/>
          </a:ln>
        </p:spPr>
        <p:txBody>
          <a:bodyPr anchor="ctr"/>
          <a:lstStyle/>
          <a:p>
            <a:pPr algn="ctr" eaLnBrk="0" hangingPunct="0"/>
            <a:r>
              <a:rPr lang="zh-CN" altLang="en-US" sz="2400" b="1">
                <a:solidFill>
                  <a:srgbClr val="000000"/>
                </a:solidFill>
                <a:latin typeface="Verdana" pitchFamily="34" charset="0"/>
              </a:rPr>
              <a:t>二、成果登记网上申报流程</a:t>
            </a:r>
          </a:p>
        </p:txBody>
      </p:sp>
      <p:pic>
        <p:nvPicPr>
          <p:cNvPr id="20487" name="Picture 7"/>
          <p:cNvPicPr>
            <a:picLocks noChangeAspect="1" noChangeArrowheads="1"/>
          </p:cNvPicPr>
          <p:nvPr/>
        </p:nvPicPr>
        <p:blipFill>
          <a:blip r:embed="rId3"/>
          <a:srcRect/>
          <a:stretch>
            <a:fillRect/>
          </a:stretch>
        </p:blipFill>
        <p:spPr bwMode="auto">
          <a:xfrm>
            <a:off x="749300" y="727075"/>
            <a:ext cx="7896225" cy="599122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advTm="1437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示 11"/>
          <p:cNvGraphicFramePr/>
          <p:nvPr/>
        </p:nvGraphicFramePr>
        <p:xfrm>
          <a:off x="1219200" y="1295400"/>
          <a:ext cx="63246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
        <p:nvSpPr>
          <p:cNvPr id="21508" name="标题 1"/>
          <p:cNvSpPr>
            <a:spLocks noGrp="1"/>
          </p:cNvSpPr>
          <p:nvPr>
            <p:ph type="title"/>
          </p:nvPr>
        </p:nvSpPr>
        <p:spPr/>
        <p:txBody>
          <a:bodyPr/>
          <a:lstStyle/>
          <a:p>
            <a:endParaRPr lang="zh-CN" altLang="en-US" smtClean="0">
              <a:ea typeface="宋体" pitchFamily="2" charset="-122"/>
            </a:endParaRPr>
          </a:p>
        </p:txBody>
      </p:sp>
      <p:sp>
        <p:nvSpPr>
          <p:cNvPr id="21509" name="标题 1"/>
          <p:cNvSpPr txBox="1">
            <a:spLocks/>
          </p:cNvSpPr>
          <p:nvPr/>
        </p:nvSpPr>
        <p:spPr bwMode="gray">
          <a:xfrm>
            <a:off x="762000" y="228600"/>
            <a:ext cx="4995863" cy="563563"/>
          </a:xfrm>
          <a:prstGeom prst="rect">
            <a:avLst/>
          </a:prstGeom>
          <a:solidFill>
            <a:schemeClr val="bg1"/>
          </a:solidFill>
          <a:ln w="9525">
            <a:noFill/>
            <a:miter lim="800000"/>
            <a:headEnd/>
            <a:tailEnd/>
          </a:ln>
        </p:spPr>
        <p:txBody>
          <a:bodyPr anchor="ctr"/>
          <a:lstStyle/>
          <a:p>
            <a:pPr algn="ctr" eaLnBrk="0" hangingPunct="0"/>
            <a:r>
              <a:rPr lang="zh-CN" altLang="en-US" sz="2400" b="1">
                <a:solidFill>
                  <a:srgbClr val="000000"/>
                </a:solidFill>
                <a:latin typeface="Verdana" pitchFamily="34" charset="0"/>
              </a:rPr>
              <a:t>三、地质调查项目成果登记申报表</a:t>
            </a:r>
          </a:p>
        </p:txBody>
      </p:sp>
    </p:spTree>
  </p:cSld>
  <p:clrMapOvr>
    <a:masterClrMapping/>
  </p:clrMapOvr>
  <p:transition advTm="1437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762000" y="228600"/>
            <a:ext cx="4995863" cy="563563"/>
          </a:xfrm>
        </p:spPr>
        <p:txBody>
          <a:bodyPr/>
          <a:lstStyle/>
          <a:p>
            <a:r>
              <a:rPr lang="zh-CN" altLang="en-US" sz="2400" smtClean="0">
                <a:ea typeface="宋体" pitchFamily="2" charset="-122"/>
              </a:rPr>
              <a:t>成果登记申报表</a:t>
            </a:r>
            <a:r>
              <a:rPr lang="en-US" altLang="zh-CN" sz="2400" smtClean="0">
                <a:ea typeface="宋体" pitchFamily="2" charset="-122"/>
              </a:rPr>
              <a:t>-</a:t>
            </a:r>
            <a:r>
              <a:rPr lang="zh-CN" altLang="en-US" sz="2400" smtClean="0">
                <a:ea typeface="宋体" pitchFamily="2" charset="-122"/>
              </a:rPr>
              <a:t>成果概况</a:t>
            </a:r>
          </a:p>
        </p:txBody>
      </p:sp>
      <p:sp>
        <p:nvSpPr>
          <p:cNvPr id="22531"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graphicFrame>
        <p:nvGraphicFramePr>
          <p:cNvPr id="25" name="表格 24"/>
          <p:cNvGraphicFramePr>
            <a:graphicFrameLocks noGrp="1"/>
          </p:cNvGraphicFramePr>
          <p:nvPr/>
        </p:nvGraphicFramePr>
        <p:xfrm>
          <a:off x="762000" y="762000"/>
          <a:ext cx="7391400" cy="5638801"/>
        </p:xfrm>
        <a:graphic>
          <a:graphicData uri="http://schemas.openxmlformats.org/drawingml/2006/table">
            <a:tbl>
              <a:tblPr/>
              <a:tblGrid>
                <a:gridCol w="1140348"/>
                <a:gridCol w="730100"/>
                <a:gridCol w="1696616"/>
                <a:gridCol w="2002563"/>
                <a:gridCol w="1821773"/>
              </a:tblGrid>
              <a:tr h="232292">
                <a:tc>
                  <a:txBody>
                    <a:bodyPr/>
                    <a:lstStyle/>
                    <a:p>
                      <a:pPr algn="l" fontAlgn="ctr"/>
                      <a:r>
                        <a:rPr lang="zh-CN" altLang="en-US" sz="800" b="0" i="0" u="none" strike="noStrike" dirty="0">
                          <a:solidFill>
                            <a:srgbClr val="000000"/>
                          </a:solidFill>
                          <a:latin typeface="宋体"/>
                        </a:rPr>
                        <a:t>申报表编号：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endParaRPr lang="zh-CN" altLang="en-US" sz="600" b="0" i="0" u="none" strike="noStrike">
                        <a:solidFill>
                          <a:srgbClr val="000000"/>
                        </a:solidFill>
                        <a:latin typeface="宋体"/>
                      </a:endParaRP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r" fontAlgn="ctr"/>
                      <a:endParaRPr lang="zh-CN" altLang="en-US" sz="600" b="0" i="0" u="none" strike="noStrike">
                        <a:solidFill>
                          <a:srgbClr val="000000"/>
                        </a:solidFill>
                        <a:latin typeface="宋体"/>
                      </a:endParaRP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宋体"/>
                        </a:rPr>
                        <a:t>制表机关：中国地质调查局</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8863">
                <a:tc gridSpan="5">
                  <a:txBody>
                    <a:bodyPr/>
                    <a:lstStyle/>
                    <a:p>
                      <a:pPr algn="ctr" fontAlgn="ctr"/>
                      <a:r>
                        <a:rPr lang="zh-CN" altLang="en-US" sz="1100" b="1" i="0" u="none" strike="noStrike">
                          <a:solidFill>
                            <a:srgbClr val="000000"/>
                          </a:solidFill>
                          <a:latin typeface="宋体"/>
                        </a:rPr>
                        <a:t>地质调查项目成果登记申报表</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72342">
                <a:tc gridSpan="2">
                  <a:txBody>
                    <a:bodyPr/>
                    <a:lstStyle/>
                    <a:p>
                      <a:pPr algn="ctr" fontAlgn="ctr"/>
                      <a:r>
                        <a:rPr lang="zh-CN" altLang="en-US" sz="700" b="0" i="0" u="none" strike="noStrike">
                          <a:solidFill>
                            <a:srgbClr val="000000"/>
                          </a:solidFill>
                          <a:latin typeface="宋体"/>
                        </a:rPr>
                        <a:t>申报单位：（公章）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l" fontAlgn="ctr"/>
                      <a:endParaRPr lang="zh-CN" altLang="en-US" sz="700" b="0" i="0" u="none" strike="noStrike">
                        <a:solidFill>
                          <a:srgbClr val="000000"/>
                        </a:solidFill>
                        <a:latin typeface="宋体"/>
                      </a:endParaRP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zh-CN" altLang="en-US" sz="700" b="0" i="0" u="none" strike="noStrike">
                          <a:solidFill>
                            <a:srgbClr val="000000"/>
                          </a:solidFill>
                          <a:latin typeface="宋体"/>
                        </a:rPr>
                        <a:t> 申报日期：</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宋体"/>
                        </a:rPr>
                        <a:t>  年  月  日</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403">
                <a:tc gridSpan="5">
                  <a:txBody>
                    <a:bodyPr/>
                    <a:lstStyle/>
                    <a:p>
                      <a:pPr algn="ctr" fontAlgn="ctr"/>
                      <a:r>
                        <a:rPr lang="zh-CN" altLang="en-US" sz="700" b="0" i="0" u="none" strike="noStrike" dirty="0">
                          <a:solidFill>
                            <a:srgbClr val="000000"/>
                          </a:solidFill>
                          <a:latin typeface="黑体"/>
                        </a:rPr>
                        <a:t>一、成果概况</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64333">
                <a:tc gridSpan="2">
                  <a:txBody>
                    <a:bodyPr/>
                    <a:lstStyle/>
                    <a:p>
                      <a:pPr algn="l" fontAlgn="ctr"/>
                      <a:r>
                        <a:rPr lang="en-US" altLang="zh-CN" sz="700" b="0" i="0" u="none" strike="noStrike">
                          <a:solidFill>
                            <a:srgbClr val="000000"/>
                          </a:solidFill>
                          <a:latin typeface="宋体"/>
                        </a:rPr>
                        <a:t>1.</a:t>
                      </a:r>
                      <a:r>
                        <a:rPr lang="zh-CN" altLang="en-US" sz="700" b="0" i="0" u="none" strike="noStrike">
                          <a:solidFill>
                            <a:srgbClr val="000000"/>
                          </a:solidFill>
                          <a:latin typeface="宋体"/>
                        </a:rPr>
                        <a:t>成果名称</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3">
                  <a:txBody>
                    <a:bodyPr/>
                    <a:lstStyle/>
                    <a:p>
                      <a:pPr algn="l"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64333">
                <a:tc gridSpan="2">
                  <a:txBody>
                    <a:bodyPr/>
                    <a:lstStyle/>
                    <a:p>
                      <a:pPr algn="l" fontAlgn="ctr"/>
                      <a:r>
                        <a:rPr lang="en-US" altLang="zh-CN" sz="700" b="0" i="0" u="none" strike="noStrike">
                          <a:solidFill>
                            <a:srgbClr val="000000"/>
                          </a:solidFill>
                          <a:latin typeface="宋体"/>
                        </a:rPr>
                        <a:t>2.</a:t>
                      </a:r>
                      <a:r>
                        <a:rPr lang="zh-CN" altLang="en-US" sz="700" b="0" i="0" u="none" strike="noStrike">
                          <a:solidFill>
                            <a:srgbClr val="000000"/>
                          </a:solidFill>
                          <a:latin typeface="宋体"/>
                        </a:rPr>
                        <a:t>名称可否公布</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700" b="0" i="0" u="none" strike="noStrike">
                          <a:solidFill>
                            <a:srgbClr val="000000"/>
                          </a:solidFill>
                          <a:latin typeface="宋体"/>
                        </a:rPr>
                        <a:t>3.</a:t>
                      </a:r>
                      <a:r>
                        <a:rPr lang="zh-CN" altLang="en-US" sz="700" b="0" i="0" u="none" strike="noStrike">
                          <a:solidFill>
                            <a:srgbClr val="000000"/>
                          </a:solidFill>
                          <a:latin typeface="宋体"/>
                        </a:rPr>
                        <a:t>登记材料密级</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333">
                <a:tc gridSpan="2">
                  <a:txBody>
                    <a:bodyPr/>
                    <a:lstStyle/>
                    <a:p>
                      <a:pPr algn="l" fontAlgn="ctr"/>
                      <a:r>
                        <a:rPr lang="en-US" altLang="zh-CN" sz="700" b="0" i="0" u="none" strike="noStrike">
                          <a:solidFill>
                            <a:srgbClr val="000000"/>
                          </a:solidFill>
                          <a:latin typeface="宋体"/>
                        </a:rPr>
                        <a:t>4.</a:t>
                      </a:r>
                      <a:r>
                        <a:rPr lang="zh-CN" altLang="en-US" sz="700" b="0" i="0" u="none" strike="noStrike">
                          <a:solidFill>
                            <a:srgbClr val="000000"/>
                          </a:solidFill>
                          <a:latin typeface="宋体"/>
                        </a:rPr>
                        <a:t>关键词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3">
                  <a:txBody>
                    <a:bodyPr/>
                    <a:lstStyle/>
                    <a:p>
                      <a:pPr algn="l"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64333">
                <a:tc gridSpan="2">
                  <a:txBody>
                    <a:bodyPr/>
                    <a:lstStyle/>
                    <a:p>
                      <a:pPr algn="l" fontAlgn="ctr"/>
                      <a:r>
                        <a:rPr lang="en-US" altLang="zh-CN" sz="700" b="0" i="0" u="none" strike="noStrike">
                          <a:solidFill>
                            <a:srgbClr val="000000"/>
                          </a:solidFill>
                          <a:latin typeface="宋体"/>
                        </a:rPr>
                        <a:t>5.</a:t>
                      </a:r>
                      <a:r>
                        <a:rPr lang="zh-CN" altLang="en-US" sz="700" b="0" i="0" u="none" strike="noStrike">
                          <a:solidFill>
                            <a:srgbClr val="000000"/>
                          </a:solidFill>
                          <a:latin typeface="宋体"/>
                        </a:rPr>
                        <a:t>地质专业分类</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3">
                  <a:txBody>
                    <a:bodyPr/>
                    <a:lstStyle/>
                    <a:p>
                      <a:pPr algn="ctr"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154566">
                <a:tc gridSpan="2">
                  <a:txBody>
                    <a:bodyPr/>
                    <a:lstStyle/>
                    <a:p>
                      <a:pPr algn="l" fontAlgn="ctr"/>
                      <a:r>
                        <a:rPr lang="en-US" altLang="zh-CN" sz="700" b="0" i="0" u="none" strike="noStrike">
                          <a:solidFill>
                            <a:srgbClr val="000000"/>
                          </a:solidFill>
                          <a:latin typeface="宋体"/>
                        </a:rPr>
                        <a:t>6.</a:t>
                      </a:r>
                      <a:r>
                        <a:rPr lang="zh-CN" altLang="en-US" sz="700" b="0" i="0" u="none" strike="noStrike">
                          <a:solidFill>
                            <a:srgbClr val="000000"/>
                          </a:solidFill>
                          <a:latin typeface="宋体"/>
                        </a:rPr>
                        <a:t>完成单位</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3">
                  <a:txBody>
                    <a:bodyPr/>
                    <a:lstStyle/>
                    <a:p>
                      <a:pPr algn="l"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154566">
                <a:tc gridSpan="2">
                  <a:txBody>
                    <a:bodyPr/>
                    <a:lstStyle/>
                    <a:p>
                      <a:pPr algn="l" fontAlgn="ctr"/>
                      <a:r>
                        <a:rPr lang="en-US" altLang="zh-CN" sz="700" b="0" i="0" u="none" strike="noStrike">
                          <a:solidFill>
                            <a:srgbClr val="000000"/>
                          </a:solidFill>
                          <a:latin typeface="宋体"/>
                        </a:rPr>
                        <a:t>7.</a:t>
                      </a:r>
                      <a:r>
                        <a:rPr lang="zh-CN" altLang="en-US" sz="700" b="0" i="0" u="none" strike="noStrike">
                          <a:solidFill>
                            <a:srgbClr val="000000"/>
                          </a:solidFill>
                          <a:latin typeface="宋体"/>
                        </a:rPr>
                        <a:t>主要完成人员</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3">
                  <a:txBody>
                    <a:bodyPr/>
                    <a:lstStyle/>
                    <a:p>
                      <a:pPr algn="l"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301120">
                <a:tc>
                  <a:txBody>
                    <a:bodyPr/>
                    <a:lstStyle/>
                    <a:p>
                      <a:pPr algn="l" fontAlgn="ctr"/>
                      <a:r>
                        <a:rPr lang="en-US" altLang="zh-CN" sz="700" b="0" i="0" u="none" strike="noStrike">
                          <a:solidFill>
                            <a:srgbClr val="000000"/>
                          </a:solidFill>
                          <a:latin typeface="宋体"/>
                        </a:rPr>
                        <a:t>8.</a:t>
                      </a:r>
                      <a:r>
                        <a:rPr lang="zh-CN" altLang="en-US" sz="700" b="0" i="0" u="none" strike="noStrike">
                          <a:solidFill>
                            <a:srgbClr val="000000"/>
                          </a:solidFill>
                          <a:latin typeface="宋体"/>
                        </a:rPr>
                        <a:t>创新属性（非必填）</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64333">
                <a:tc gridSpan="2">
                  <a:txBody>
                    <a:bodyPr/>
                    <a:lstStyle/>
                    <a:p>
                      <a:pPr algn="l" fontAlgn="ctr"/>
                      <a:r>
                        <a:rPr lang="en-US" altLang="zh-CN" sz="700" b="0" i="0" u="none" strike="noStrike">
                          <a:solidFill>
                            <a:srgbClr val="000000"/>
                          </a:solidFill>
                          <a:latin typeface="宋体"/>
                        </a:rPr>
                        <a:t>9.</a:t>
                      </a:r>
                      <a:r>
                        <a:rPr lang="zh-CN" altLang="en-US" sz="700" b="0" i="0" u="none" strike="noStrike">
                          <a:solidFill>
                            <a:srgbClr val="000000"/>
                          </a:solidFill>
                          <a:latin typeface="宋体"/>
                        </a:rPr>
                        <a:t>成果水平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3">
                  <a:txBody>
                    <a:bodyPr/>
                    <a:lstStyle/>
                    <a:p>
                      <a:pPr algn="ctr"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154566">
                <a:tc gridSpan="2">
                  <a:txBody>
                    <a:bodyPr/>
                    <a:lstStyle/>
                    <a:p>
                      <a:pPr algn="l" fontAlgn="ctr"/>
                      <a:r>
                        <a:rPr lang="en-US" altLang="zh-CN" sz="700" b="0" i="0" u="none" strike="noStrike">
                          <a:solidFill>
                            <a:srgbClr val="000000"/>
                          </a:solidFill>
                          <a:latin typeface="宋体"/>
                        </a:rPr>
                        <a:t>10.</a:t>
                      </a:r>
                      <a:r>
                        <a:rPr lang="zh-CN" altLang="en-US" sz="700" b="0" i="0" u="none" strike="noStrike">
                          <a:solidFill>
                            <a:srgbClr val="000000"/>
                          </a:solidFill>
                          <a:latin typeface="宋体"/>
                        </a:rPr>
                        <a:t>项目名称</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3">
                  <a:txBody>
                    <a:bodyPr/>
                    <a:lstStyle/>
                    <a:p>
                      <a:pPr algn="l" fontAlgn="t"/>
                      <a:r>
                        <a:rPr lang="zh-CN" altLang="en-US" sz="700" b="0" i="0" u="none" strike="noStrike">
                          <a:solidFill>
                            <a:srgbClr val="000000"/>
                          </a:solidFill>
                          <a:latin typeface="宋体"/>
                        </a:rPr>
                        <a:t>　</a:t>
                      </a:r>
                    </a:p>
                  </a:txBody>
                  <a:tcPr marL="5831" marR="5831" marT="583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301120">
                <a:tc>
                  <a:txBody>
                    <a:bodyPr/>
                    <a:lstStyle/>
                    <a:p>
                      <a:pPr algn="l" fontAlgn="ctr"/>
                      <a:r>
                        <a:rPr lang="en-US" altLang="zh-CN" sz="700" b="0" i="0" u="none" strike="noStrike">
                          <a:solidFill>
                            <a:srgbClr val="000000"/>
                          </a:solidFill>
                          <a:latin typeface="宋体"/>
                        </a:rPr>
                        <a:t>11.</a:t>
                      </a:r>
                      <a:r>
                        <a:rPr lang="zh-CN" altLang="en-US" sz="700" b="0" i="0" u="none" strike="noStrike">
                          <a:solidFill>
                            <a:srgbClr val="000000"/>
                          </a:solidFill>
                          <a:latin typeface="宋体"/>
                        </a:rPr>
                        <a:t>项目起止时间</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fontAlgn="ctr"/>
                      <a:r>
                        <a:rPr lang="zh-CN" altLang="en-US" sz="700" b="0" i="0" u="none" strike="noStrike">
                          <a:solidFill>
                            <a:srgbClr val="000000"/>
                          </a:solidFill>
                          <a:latin typeface="宋体"/>
                        </a:rPr>
                        <a:t>自：      年     至      年</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301120">
                <a:tc>
                  <a:txBody>
                    <a:bodyPr/>
                    <a:lstStyle/>
                    <a:p>
                      <a:pPr algn="l" fontAlgn="ctr"/>
                      <a:r>
                        <a:rPr lang="en-US" altLang="zh-CN" sz="700" b="0" i="0" u="none" strike="noStrike">
                          <a:solidFill>
                            <a:srgbClr val="000000"/>
                          </a:solidFill>
                          <a:latin typeface="宋体"/>
                        </a:rPr>
                        <a:t>12.</a:t>
                      </a:r>
                      <a:r>
                        <a:rPr lang="zh-CN" altLang="en-US" sz="700" b="0" i="0" u="none" strike="noStrike">
                          <a:solidFill>
                            <a:srgbClr val="000000"/>
                          </a:solidFill>
                          <a:latin typeface="宋体"/>
                        </a:rPr>
                        <a:t>项目成果属性</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154566">
                <a:tc gridSpan="2">
                  <a:txBody>
                    <a:bodyPr/>
                    <a:lstStyle/>
                    <a:p>
                      <a:pPr algn="l" fontAlgn="ctr"/>
                      <a:r>
                        <a:rPr lang="en-US" altLang="zh-CN" sz="700" b="0" i="0" u="none" strike="noStrike">
                          <a:solidFill>
                            <a:srgbClr val="000000"/>
                          </a:solidFill>
                          <a:latin typeface="宋体"/>
                        </a:rPr>
                        <a:t>13.</a:t>
                      </a:r>
                      <a:r>
                        <a:rPr lang="zh-CN" altLang="en-US" sz="700" b="0" i="0" u="none" strike="noStrike">
                          <a:solidFill>
                            <a:srgbClr val="000000"/>
                          </a:solidFill>
                          <a:latin typeface="宋体"/>
                        </a:rPr>
                        <a:t>项目名称变更情况</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gridSpan="3">
                  <a:txBody>
                    <a:bodyPr/>
                    <a:lstStyle/>
                    <a:p>
                      <a:pPr algn="l"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320403">
                <a:tc gridSpan="2">
                  <a:txBody>
                    <a:bodyPr/>
                    <a:lstStyle/>
                    <a:p>
                      <a:pPr algn="l" fontAlgn="ctr"/>
                      <a:r>
                        <a:rPr lang="en-US" altLang="zh-CN" sz="700" b="0" i="0" u="none" strike="noStrike">
                          <a:solidFill>
                            <a:srgbClr val="000000"/>
                          </a:solidFill>
                          <a:latin typeface="宋体"/>
                        </a:rPr>
                        <a:t>14.</a:t>
                      </a:r>
                      <a:r>
                        <a:rPr lang="zh-CN" altLang="en-US" sz="700" b="0" i="0" u="none" strike="noStrike">
                          <a:solidFill>
                            <a:srgbClr val="000000"/>
                          </a:solidFill>
                          <a:latin typeface="宋体"/>
                        </a:rPr>
                        <a:t>项目编码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l"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700" b="0" i="0" u="none" strike="noStrike">
                          <a:solidFill>
                            <a:srgbClr val="000000"/>
                          </a:solidFill>
                          <a:latin typeface="宋体"/>
                        </a:rPr>
                        <a:t>15.</a:t>
                      </a:r>
                      <a:r>
                        <a:rPr lang="zh-CN" altLang="en-US" sz="700" b="0" i="0" u="none" strike="noStrike">
                          <a:solidFill>
                            <a:srgbClr val="000000"/>
                          </a:solidFill>
                          <a:latin typeface="宋体"/>
                        </a:rPr>
                        <a:t>实际投入经费（万元）</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403">
                <a:tc gridSpan="2">
                  <a:txBody>
                    <a:bodyPr/>
                    <a:lstStyle/>
                    <a:p>
                      <a:pPr algn="l" fontAlgn="ctr"/>
                      <a:r>
                        <a:rPr lang="en-US" altLang="zh-CN" sz="700" b="0" i="0" u="none" strike="noStrike">
                          <a:solidFill>
                            <a:srgbClr val="000000"/>
                          </a:solidFill>
                          <a:latin typeface="宋体"/>
                        </a:rPr>
                        <a:t>16.</a:t>
                      </a:r>
                      <a:r>
                        <a:rPr lang="zh-CN" altLang="en-US" sz="700" b="0" i="0" u="none" strike="noStrike">
                          <a:solidFill>
                            <a:srgbClr val="000000"/>
                          </a:solidFill>
                          <a:latin typeface="宋体"/>
                        </a:rPr>
                        <a:t>成果评审意见书编号</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l"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700" b="0" i="0" u="none" strike="noStrike">
                          <a:solidFill>
                            <a:srgbClr val="000000"/>
                          </a:solidFill>
                          <a:latin typeface="宋体"/>
                        </a:rPr>
                        <a:t>17.</a:t>
                      </a:r>
                      <a:r>
                        <a:rPr lang="zh-CN" altLang="en-US" sz="700" b="0" i="0" u="none" strike="noStrike">
                          <a:solidFill>
                            <a:srgbClr val="000000"/>
                          </a:solidFill>
                          <a:latin typeface="宋体"/>
                        </a:rPr>
                        <a:t>评审审查单位</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403">
                <a:tc gridSpan="2">
                  <a:txBody>
                    <a:bodyPr/>
                    <a:lstStyle/>
                    <a:p>
                      <a:pPr algn="l" fontAlgn="ctr"/>
                      <a:r>
                        <a:rPr lang="en-US" altLang="zh-CN" sz="700" b="0" i="0" u="none" strike="noStrike">
                          <a:solidFill>
                            <a:srgbClr val="000000"/>
                          </a:solidFill>
                          <a:latin typeface="宋体"/>
                        </a:rPr>
                        <a:t>18.</a:t>
                      </a:r>
                      <a:r>
                        <a:rPr lang="zh-CN" altLang="en-US" sz="700" b="0" i="0" u="none" strike="noStrike">
                          <a:solidFill>
                            <a:srgbClr val="000000"/>
                          </a:solidFill>
                          <a:latin typeface="宋体"/>
                        </a:rPr>
                        <a:t>成果审查意见书编号</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l"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700" b="0" i="0" u="none" strike="noStrike">
                          <a:solidFill>
                            <a:srgbClr val="000000"/>
                          </a:solidFill>
                          <a:latin typeface="宋体"/>
                        </a:rPr>
                        <a:t>19.</a:t>
                      </a:r>
                      <a:r>
                        <a:rPr lang="zh-CN" altLang="en-US" sz="700" b="0" i="0" u="none" strike="noStrike">
                          <a:solidFill>
                            <a:srgbClr val="000000"/>
                          </a:solidFill>
                          <a:latin typeface="宋体"/>
                        </a:rPr>
                        <a:t>成果报告审查时间</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403">
                <a:tc gridSpan="2">
                  <a:txBody>
                    <a:bodyPr/>
                    <a:lstStyle/>
                    <a:p>
                      <a:pPr algn="l" fontAlgn="ctr"/>
                      <a:r>
                        <a:rPr lang="en-US" altLang="zh-CN" sz="700" b="0" i="0" u="none" strike="noStrike">
                          <a:solidFill>
                            <a:srgbClr val="000000"/>
                          </a:solidFill>
                          <a:latin typeface="宋体"/>
                        </a:rPr>
                        <a:t>20.</a:t>
                      </a:r>
                      <a:r>
                        <a:rPr lang="zh-CN" altLang="en-US" sz="700" b="0" i="0" u="none" strike="noStrike">
                          <a:solidFill>
                            <a:srgbClr val="000000"/>
                          </a:solidFill>
                          <a:latin typeface="宋体"/>
                        </a:rPr>
                        <a:t>成果登记联系人</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l" fontAlgn="ctr"/>
                      <a:r>
                        <a:rPr lang="zh-CN" altLang="en-US" sz="700" b="0" i="0" u="none" strike="noStrike">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700" b="0" i="0" u="none" strike="noStrike">
                          <a:solidFill>
                            <a:srgbClr val="000000"/>
                          </a:solidFill>
                          <a:latin typeface="宋体"/>
                        </a:rPr>
                        <a:t>21.</a:t>
                      </a:r>
                      <a:r>
                        <a:rPr lang="zh-CN" altLang="en-US" sz="700" b="0" i="0" u="none" strike="noStrike">
                          <a:solidFill>
                            <a:srgbClr val="000000"/>
                          </a:solidFill>
                          <a:latin typeface="宋体"/>
                        </a:rPr>
                        <a:t>联系电话</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700" b="0" i="0" u="none" strike="noStrike" dirty="0">
                          <a:solidFill>
                            <a:srgbClr val="000000"/>
                          </a:solidFill>
                          <a:latin typeface="宋体"/>
                        </a:rPr>
                        <a:t>　</a:t>
                      </a:r>
                    </a:p>
                  </a:txBody>
                  <a:tcPr marL="5831" marR="5831" marT="58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advTm="1437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762000" y="228600"/>
            <a:ext cx="4995863" cy="563563"/>
          </a:xfrm>
        </p:spPr>
        <p:txBody>
          <a:bodyPr/>
          <a:lstStyle/>
          <a:p>
            <a:r>
              <a:rPr lang="zh-CN" altLang="en-US" sz="2400" smtClean="0">
                <a:ea typeface="宋体" pitchFamily="2" charset="-122"/>
              </a:rPr>
              <a:t>成果登记申报表</a:t>
            </a:r>
          </a:p>
        </p:txBody>
      </p:sp>
      <p:sp>
        <p:nvSpPr>
          <p:cNvPr id="23555"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grpSp>
        <p:nvGrpSpPr>
          <p:cNvPr id="23556" name="组合 37"/>
          <p:cNvGrpSpPr>
            <a:grpSpLocks/>
          </p:cNvGrpSpPr>
          <p:nvPr/>
        </p:nvGrpSpPr>
        <p:grpSpPr bwMode="auto">
          <a:xfrm>
            <a:off x="1003300" y="1352550"/>
            <a:ext cx="6804025" cy="4495800"/>
            <a:chOff x="1143000" y="1511300"/>
            <a:chExt cx="6803687" cy="4496563"/>
          </a:xfrm>
        </p:grpSpPr>
        <p:sp>
          <p:nvSpPr>
            <p:cNvPr id="39" name="AutoShape 21"/>
            <p:cNvSpPr>
              <a:spLocks noChangeArrowheads="1"/>
            </p:cNvSpPr>
            <p:nvPr/>
          </p:nvSpPr>
          <p:spPr bwMode="gray">
            <a:xfrm>
              <a:off x="1143000" y="1881251"/>
              <a:ext cx="6652882" cy="1144781"/>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a:latin typeface="Arial" pitchFamily="34" charset="0"/>
              </a:endParaRPr>
            </a:p>
          </p:txBody>
        </p:sp>
        <p:sp>
          <p:nvSpPr>
            <p:cNvPr id="40" name="AutoShape 25"/>
            <p:cNvSpPr>
              <a:spLocks noChangeArrowheads="1"/>
            </p:cNvSpPr>
            <p:nvPr/>
          </p:nvSpPr>
          <p:spPr bwMode="gray">
            <a:xfrm flipV="1">
              <a:off x="1220784" y="1511300"/>
              <a:ext cx="6502077" cy="363600"/>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headEnd/>
              <a:tailEnd/>
            </a:ln>
            <a:effectLst/>
          </p:spPr>
          <p:txBody>
            <a:bodyPr wrap="none" anchor="ctr"/>
            <a:lstStyle/>
            <a:p>
              <a:pPr>
                <a:defRPr/>
              </a:pPr>
              <a:endParaRPr lang="zh-CN" altLang="en-US">
                <a:latin typeface="Arial" pitchFamily="34" charset="0"/>
              </a:endParaRPr>
            </a:p>
          </p:txBody>
        </p:sp>
        <p:pic>
          <p:nvPicPr>
            <p:cNvPr id="23559" name="Picture 27" descr="Picture4"/>
            <p:cNvPicPr>
              <a:picLocks noChangeAspect="1" noChangeArrowheads="1"/>
            </p:cNvPicPr>
            <p:nvPr/>
          </p:nvPicPr>
          <p:blipFill>
            <a:blip r:embed="rId3"/>
            <a:srcRect/>
            <a:stretch>
              <a:fillRect/>
            </a:stretch>
          </p:blipFill>
          <p:spPr bwMode="auto">
            <a:xfrm>
              <a:off x="1200150" y="1924059"/>
              <a:ext cx="674688" cy="574687"/>
            </a:xfrm>
            <a:prstGeom prst="rect">
              <a:avLst/>
            </a:prstGeom>
            <a:noFill/>
            <a:ln w="9525">
              <a:noFill/>
              <a:miter lim="800000"/>
              <a:headEnd/>
              <a:tailEnd/>
            </a:ln>
          </p:spPr>
        </p:pic>
        <p:sp>
          <p:nvSpPr>
            <p:cNvPr id="23560" name="AutoShape 30"/>
            <p:cNvSpPr>
              <a:spLocks noChangeArrowheads="1"/>
            </p:cNvSpPr>
            <p:nvPr/>
          </p:nvSpPr>
          <p:spPr bwMode="gray">
            <a:xfrm>
              <a:off x="1630363" y="1654178"/>
              <a:ext cx="5791200" cy="457210"/>
            </a:xfrm>
            <a:prstGeom prst="roundRect">
              <a:avLst>
                <a:gd name="adj" fmla="val 16667"/>
              </a:avLst>
            </a:prstGeom>
            <a:solidFill>
              <a:srgbClr val="FEFFFF"/>
            </a:solidFill>
            <a:ln w="28575">
              <a:solidFill>
                <a:schemeClr val="accent2"/>
              </a:solidFill>
              <a:round/>
              <a:headEnd/>
              <a:tailEnd/>
            </a:ln>
          </p:spPr>
          <p:txBody>
            <a:bodyPr wrap="none" anchor="ctr"/>
            <a:lstStyle/>
            <a:p>
              <a:endParaRPr lang="zh-CN" altLang="en-US"/>
            </a:p>
          </p:txBody>
        </p:sp>
        <p:sp>
          <p:nvSpPr>
            <p:cNvPr id="23561" name="Text Box 33"/>
            <p:cNvSpPr txBox="1">
              <a:spLocks noChangeArrowheads="1"/>
            </p:cNvSpPr>
            <p:nvPr/>
          </p:nvSpPr>
          <p:spPr bwMode="gray">
            <a:xfrm>
              <a:off x="1339512" y="2284204"/>
              <a:ext cx="6507162" cy="338554"/>
            </a:xfrm>
            <a:prstGeom prst="rect">
              <a:avLst/>
            </a:prstGeom>
            <a:noFill/>
            <a:ln w="9525" algn="ctr">
              <a:noFill/>
              <a:miter lim="800000"/>
              <a:headEnd/>
              <a:tailEnd/>
            </a:ln>
          </p:spPr>
          <p:txBody>
            <a:bodyPr>
              <a:spAutoFit/>
            </a:bodyPr>
            <a:lstStyle/>
            <a:p>
              <a:pPr eaLnBrk="0" hangingPunct="0"/>
              <a:r>
                <a:rPr lang="en-US" altLang="zh-CN" sz="1600" b="1">
                  <a:solidFill>
                    <a:srgbClr val="FEFFFF"/>
                  </a:solidFill>
                </a:rPr>
                <a:t>-</a:t>
              </a:r>
              <a:r>
                <a:rPr lang="zh-CN" altLang="en-US" sz="1600" b="1">
                  <a:solidFill>
                    <a:srgbClr val="FEFFFF"/>
                  </a:solidFill>
                </a:rPr>
                <a:t>申报成果登记时，由系统自动生成。</a:t>
              </a:r>
              <a:endParaRPr lang="en-US" altLang="zh-CN" sz="1600" b="1">
                <a:solidFill>
                  <a:srgbClr val="FEFFFF"/>
                </a:solidFill>
              </a:endParaRPr>
            </a:p>
          </p:txBody>
        </p:sp>
        <p:sp>
          <p:nvSpPr>
            <p:cNvPr id="44" name="Rectangle 36"/>
            <p:cNvSpPr>
              <a:spLocks noChangeArrowheads="1"/>
            </p:cNvSpPr>
            <p:nvPr/>
          </p:nvSpPr>
          <p:spPr bwMode="black">
            <a:xfrm>
              <a:off x="2011320" y="1654199"/>
              <a:ext cx="5028950" cy="393767"/>
            </a:xfrm>
            <a:prstGeom prst="rect">
              <a:avLst/>
            </a:prstGeom>
            <a:noFill/>
            <a:ln w="9525">
              <a:noFill/>
              <a:miter lim="800000"/>
              <a:headEnd/>
              <a:tailEnd/>
            </a:ln>
            <a:effectLst/>
          </p:spPr>
          <p:txBody>
            <a:bodyPr>
              <a:spAutoFit/>
            </a:bodyPr>
            <a:lstStyle/>
            <a:p>
              <a:pPr>
                <a:lnSpc>
                  <a:spcPct val="120000"/>
                </a:lnSpc>
                <a:defRPr/>
              </a:pPr>
              <a:r>
                <a:rPr lang="zh-CN" altLang="en-US" b="1" dirty="0">
                  <a:solidFill>
                    <a:schemeClr val="accent2"/>
                  </a:solidFill>
                  <a:effectLst>
                    <a:outerShdw blurRad="38100" dist="38100" dir="2700000" algn="tl">
                      <a:srgbClr val="C0C0C0"/>
                    </a:outerShdw>
                  </a:effectLst>
                  <a:latin typeface="Arial" pitchFamily="34" charset="0"/>
                </a:rPr>
                <a:t>申报表编号</a:t>
              </a:r>
              <a:endParaRPr lang="en-US" altLang="zh-CN" b="1" dirty="0">
                <a:solidFill>
                  <a:schemeClr val="accent2"/>
                </a:solidFill>
                <a:effectLst>
                  <a:outerShdw blurRad="38100" dist="38100" dir="2700000" algn="tl">
                    <a:srgbClr val="C0C0C0"/>
                  </a:outerShdw>
                </a:effectLst>
                <a:latin typeface="Arial" pitchFamily="34" charset="0"/>
              </a:endParaRPr>
            </a:p>
          </p:txBody>
        </p:sp>
        <p:grpSp>
          <p:nvGrpSpPr>
            <p:cNvPr id="23563" name="组合 44"/>
            <p:cNvGrpSpPr>
              <a:grpSpLocks/>
            </p:cNvGrpSpPr>
            <p:nvPr/>
          </p:nvGrpSpPr>
          <p:grpSpPr bwMode="auto">
            <a:xfrm>
              <a:off x="1168062" y="4618800"/>
              <a:ext cx="6778625" cy="1389063"/>
              <a:chOff x="1146175" y="3101975"/>
              <a:chExt cx="6778625" cy="1389063"/>
            </a:xfrm>
          </p:grpSpPr>
          <p:sp>
            <p:nvSpPr>
              <p:cNvPr id="53" name="AutoShape 22"/>
              <p:cNvSpPr>
                <a:spLocks noChangeArrowheads="1"/>
              </p:cNvSpPr>
              <p:nvPr/>
            </p:nvSpPr>
            <p:spPr bwMode="gray">
              <a:xfrm>
                <a:off x="1146512" y="3471690"/>
                <a:ext cx="6652882" cy="1019348"/>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a:latin typeface="Arial" pitchFamily="34" charset="0"/>
                </a:endParaRPr>
              </a:p>
            </p:txBody>
          </p:sp>
          <p:sp>
            <p:nvSpPr>
              <p:cNvPr id="54" name="AutoShape 24"/>
              <p:cNvSpPr>
                <a:spLocks noChangeArrowheads="1"/>
              </p:cNvSpPr>
              <p:nvPr/>
            </p:nvSpPr>
            <p:spPr bwMode="gray">
              <a:xfrm flipV="1">
                <a:off x="1317953" y="3101740"/>
                <a:ext cx="6397307" cy="362012"/>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a:defRPr/>
                </a:pPr>
                <a:endParaRPr lang="zh-CN" altLang="en-US">
                  <a:latin typeface="Arial" pitchFamily="34" charset="0"/>
                </a:endParaRPr>
              </a:p>
            </p:txBody>
          </p:sp>
          <p:pic>
            <p:nvPicPr>
              <p:cNvPr id="23573" name="Picture 28" descr="Picture4"/>
              <p:cNvPicPr>
                <a:picLocks noChangeAspect="1" noChangeArrowheads="1"/>
              </p:cNvPicPr>
              <p:nvPr/>
            </p:nvPicPr>
            <p:blipFill>
              <a:blip r:embed="rId3"/>
              <a:srcRect/>
              <a:stretch>
                <a:fillRect/>
              </a:stretch>
            </p:blipFill>
            <p:spPr bwMode="auto">
              <a:xfrm>
                <a:off x="1196975" y="3517943"/>
                <a:ext cx="676275" cy="573100"/>
              </a:xfrm>
              <a:prstGeom prst="rect">
                <a:avLst/>
              </a:prstGeom>
              <a:noFill/>
              <a:ln w="9525">
                <a:noFill/>
                <a:miter lim="800000"/>
                <a:headEnd/>
                <a:tailEnd/>
              </a:ln>
            </p:spPr>
          </p:pic>
          <p:sp>
            <p:nvSpPr>
              <p:cNvPr id="23574" name="AutoShape 31"/>
              <p:cNvSpPr>
                <a:spLocks noChangeArrowheads="1"/>
              </p:cNvSpPr>
              <p:nvPr/>
            </p:nvSpPr>
            <p:spPr bwMode="gray">
              <a:xfrm>
                <a:off x="1630363" y="3263938"/>
                <a:ext cx="5791200" cy="457210"/>
              </a:xfrm>
              <a:prstGeom prst="roundRect">
                <a:avLst>
                  <a:gd name="adj" fmla="val 16667"/>
                </a:avLst>
              </a:prstGeom>
              <a:solidFill>
                <a:srgbClr val="FEFFFF"/>
              </a:solidFill>
              <a:ln w="28575">
                <a:solidFill>
                  <a:schemeClr val="folHlink"/>
                </a:solidFill>
                <a:round/>
                <a:headEnd/>
                <a:tailEnd/>
              </a:ln>
            </p:spPr>
            <p:txBody>
              <a:bodyPr wrap="none" anchor="ctr"/>
              <a:lstStyle/>
              <a:p>
                <a:endParaRPr lang="zh-CN" altLang="en-US"/>
              </a:p>
            </p:txBody>
          </p:sp>
          <p:sp>
            <p:nvSpPr>
              <p:cNvPr id="23575" name="Text Box 34"/>
              <p:cNvSpPr txBox="1">
                <a:spLocks noChangeArrowheads="1"/>
              </p:cNvSpPr>
              <p:nvPr/>
            </p:nvSpPr>
            <p:spPr bwMode="gray">
              <a:xfrm>
                <a:off x="1554162" y="3800525"/>
                <a:ext cx="6370638" cy="338554"/>
              </a:xfrm>
              <a:prstGeom prst="rect">
                <a:avLst/>
              </a:prstGeom>
              <a:noFill/>
              <a:ln w="9525" algn="ctr">
                <a:noFill/>
                <a:miter lim="800000"/>
                <a:headEnd/>
                <a:tailEnd/>
              </a:ln>
            </p:spPr>
            <p:txBody>
              <a:bodyPr>
                <a:spAutoFit/>
              </a:bodyPr>
              <a:lstStyle/>
              <a:p>
                <a:pPr eaLnBrk="0" hangingPunct="0"/>
                <a:r>
                  <a:rPr lang="en-US" altLang="zh-CN" sz="1600" b="1">
                    <a:solidFill>
                      <a:srgbClr val="FEFFFF"/>
                    </a:solidFill>
                  </a:rPr>
                  <a:t>-</a:t>
                </a:r>
                <a:r>
                  <a:rPr lang="zh-CN" altLang="en-US" sz="1600" b="1">
                    <a:solidFill>
                      <a:srgbClr val="FEFFFF"/>
                    </a:solidFill>
                  </a:rPr>
                  <a:t>指填写</a:t>
                </a:r>
                <a:r>
                  <a:rPr lang="en-US" altLang="zh-CN" sz="1600" b="1">
                    <a:solidFill>
                      <a:srgbClr val="FEFFFF"/>
                    </a:solidFill>
                  </a:rPr>
                  <a:t>《</a:t>
                </a:r>
                <a:r>
                  <a:rPr lang="zh-CN" altLang="en-US" sz="1600" b="1">
                    <a:solidFill>
                      <a:srgbClr val="FEFFFF"/>
                    </a:solidFill>
                  </a:rPr>
                  <a:t>地质调查项目成果登记申报表</a:t>
                </a:r>
                <a:r>
                  <a:rPr lang="en-US" altLang="zh-CN" sz="1600" b="1">
                    <a:solidFill>
                      <a:srgbClr val="FEFFFF"/>
                    </a:solidFill>
                  </a:rPr>
                  <a:t>》</a:t>
                </a:r>
                <a:r>
                  <a:rPr lang="zh-CN" altLang="en-US" sz="1600" b="1">
                    <a:solidFill>
                      <a:srgbClr val="FEFFFF"/>
                    </a:solidFill>
                  </a:rPr>
                  <a:t>的时间。</a:t>
                </a:r>
                <a:endParaRPr lang="en-US" altLang="zh-CN" sz="1600">
                  <a:solidFill>
                    <a:srgbClr val="FEFFFF"/>
                  </a:solidFill>
                </a:endParaRPr>
              </a:p>
            </p:txBody>
          </p:sp>
          <p:sp>
            <p:nvSpPr>
              <p:cNvPr id="61" name="Rectangle 37"/>
              <p:cNvSpPr>
                <a:spLocks noChangeArrowheads="1"/>
              </p:cNvSpPr>
              <p:nvPr/>
            </p:nvSpPr>
            <p:spPr bwMode="black">
              <a:xfrm>
                <a:off x="2011657" y="3273219"/>
                <a:ext cx="5455966" cy="392179"/>
              </a:xfrm>
              <a:prstGeom prst="rect">
                <a:avLst/>
              </a:prstGeom>
              <a:noFill/>
              <a:ln w="9525">
                <a:noFill/>
                <a:miter lim="800000"/>
                <a:headEnd/>
                <a:tailEnd/>
              </a:ln>
              <a:effectLst/>
            </p:spPr>
            <p:txBody>
              <a:bodyPr>
                <a:spAutoFit/>
              </a:bodyPr>
              <a:lstStyle/>
              <a:p>
                <a:pPr>
                  <a:lnSpc>
                    <a:spcPct val="120000"/>
                  </a:lnSpc>
                  <a:defRPr/>
                </a:pPr>
                <a:r>
                  <a:rPr lang="zh-CN" altLang="en-US" b="1" dirty="0">
                    <a:solidFill>
                      <a:schemeClr val="folHlink"/>
                    </a:solidFill>
                    <a:effectLst>
                      <a:outerShdw blurRad="38100" dist="38100" dir="2700000" algn="tl">
                        <a:srgbClr val="C0C0C0"/>
                      </a:outerShdw>
                    </a:effectLst>
                    <a:latin typeface="Arial" pitchFamily="34" charset="0"/>
                  </a:rPr>
                  <a:t>申报日期</a:t>
                </a:r>
                <a:endParaRPr lang="en-US" altLang="zh-CN" b="1" dirty="0">
                  <a:solidFill>
                    <a:schemeClr val="folHlink"/>
                  </a:solidFill>
                  <a:effectLst>
                    <a:outerShdw blurRad="38100" dist="38100" dir="2700000" algn="tl">
                      <a:srgbClr val="C0C0C0"/>
                    </a:outerShdw>
                  </a:effectLst>
                  <a:latin typeface="Arial" pitchFamily="34" charset="0"/>
                </a:endParaRPr>
              </a:p>
            </p:txBody>
          </p:sp>
        </p:grpSp>
        <p:grpSp>
          <p:nvGrpSpPr>
            <p:cNvPr id="23564" name="组合 45"/>
            <p:cNvGrpSpPr>
              <a:grpSpLocks/>
            </p:cNvGrpSpPr>
            <p:nvPr/>
          </p:nvGrpSpPr>
          <p:grpSpPr bwMode="auto">
            <a:xfrm>
              <a:off x="1154113" y="3123070"/>
              <a:ext cx="6653212" cy="1455720"/>
              <a:chOff x="1154113" y="4622800"/>
              <a:chExt cx="6653212" cy="1455720"/>
            </a:xfrm>
          </p:grpSpPr>
          <p:sp>
            <p:nvSpPr>
              <p:cNvPr id="47" name="AutoShape 23"/>
              <p:cNvSpPr>
                <a:spLocks noChangeArrowheads="1"/>
              </p:cNvSpPr>
              <p:nvPr/>
            </p:nvSpPr>
            <p:spPr bwMode="gray">
              <a:xfrm>
                <a:off x="1154112" y="4987803"/>
                <a:ext cx="6652881" cy="1032050"/>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a:latin typeface="Arial" pitchFamily="34" charset="0"/>
                </a:endParaRPr>
              </a:p>
            </p:txBody>
          </p:sp>
          <p:sp>
            <p:nvSpPr>
              <p:cNvPr id="48" name="AutoShape 26"/>
              <p:cNvSpPr>
                <a:spLocks noChangeArrowheads="1"/>
              </p:cNvSpPr>
              <p:nvPr/>
            </p:nvSpPr>
            <p:spPr bwMode="gray">
              <a:xfrm flipV="1">
                <a:off x="1273168" y="4622616"/>
                <a:ext cx="6475091" cy="363599"/>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headEnd/>
                <a:tailEnd/>
              </a:ln>
              <a:effectLst/>
            </p:spPr>
            <p:txBody>
              <a:bodyPr wrap="none" anchor="ctr"/>
              <a:lstStyle/>
              <a:p>
                <a:pPr>
                  <a:defRPr/>
                </a:pPr>
                <a:endParaRPr lang="zh-CN" altLang="en-US">
                  <a:latin typeface="Arial" pitchFamily="34" charset="0"/>
                </a:endParaRPr>
              </a:p>
            </p:txBody>
          </p:sp>
          <p:pic>
            <p:nvPicPr>
              <p:cNvPr id="23567" name="Picture 29" descr="Picture4"/>
              <p:cNvPicPr>
                <a:picLocks noChangeAspect="1" noChangeArrowheads="1"/>
              </p:cNvPicPr>
              <p:nvPr/>
            </p:nvPicPr>
            <p:blipFill>
              <a:blip r:embed="rId3"/>
              <a:srcRect/>
              <a:stretch>
                <a:fillRect/>
              </a:stretch>
            </p:blipFill>
            <p:spPr bwMode="auto">
              <a:xfrm>
                <a:off x="1201738" y="5029276"/>
                <a:ext cx="674687" cy="573100"/>
              </a:xfrm>
              <a:prstGeom prst="rect">
                <a:avLst/>
              </a:prstGeom>
              <a:noFill/>
              <a:ln w="9525">
                <a:noFill/>
                <a:miter lim="800000"/>
                <a:headEnd/>
                <a:tailEnd/>
              </a:ln>
            </p:spPr>
          </p:pic>
          <p:sp>
            <p:nvSpPr>
              <p:cNvPr id="23568" name="AutoShape 32"/>
              <p:cNvSpPr>
                <a:spLocks noChangeArrowheads="1"/>
              </p:cNvSpPr>
              <p:nvPr/>
            </p:nvSpPr>
            <p:spPr bwMode="gray">
              <a:xfrm>
                <a:off x="1630363" y="4765746"/>
                <a:ext cx="5791200" cy="457210"/>
              </a:xfrm>
              <a:prstGeom prst="roundRect">
                <a:avLst>
                  <a:gd name="adj" fmla="val 16667"/>
                </a:avLst>
              </a:prstGeom>
              <a:solidFill>
                <a:srgbClr val="FEFFFF"/>
              </a:solidFill>
              <a:ln w="28575">
                <a:solidFill>
                  <a:schemeClr val="hlink"/>
                </a:solidFill>
                <a:round/>
                <a:headEnd/>
                <a:tailEnd/>
              </a:ln>
            </p:spPr>
            <p:txBody>
              <a:bodyPr wrap="none" anchor="ctr"/>
              <a:lstStyle/>
              <a:p>
                <a:endParaRPr lang="zh-CN" altLang="en-US"/>
              </a:p>
            </p:txBody>
          </p:sp>
          <p:sp>
            <p:nvSpPr>
              <p:cNvPr id="23569" name="Text Box 35"/>
              <p:cNvSpPr txBox="1">
                <a:spLocks noChangeArrowheads="1"/>
              </p:cNvSpPr>
              <p:nvPr/>
            </p:nvSpPr>
            <p:spPr bwMode="gray">
              <a:xfrm>
                <a:off x="1554163" y="5247523"/>
                <a:ext cx="6019800" cy="830997"/>
              </a:xfrm>
              <a:prstGeom prst="rect">
                <a:avLst/>
              </a:prstGeom>
              <a:noFill/>
              <a:ln w="9525" algn="ctr">
                <a:noFill/>
                <a:miter lim="800000"/>
                <a:headEnd/>
                <a:tailEnd/>
              </a:ln>
            </p:spPr>
            <p:txBody>
              <a:bodyPr>
                <a:spAutoFit/>
              </a:bodyPr>
              <a:lstStyle/>
              <a:p>
                <a:pPr eaLnBrk="0" hangingPunct="0"/>
                <a:r>
                  <a:rPr lang="en-US" altLang="zh-CN" sz="1600" b="1">
                    <a:solidFill>
                      <a:srgbClr val="FEFFFF"/>
                    </a:solidFill>
                  </a:rPr>
                  <a:t>-</a:t>
                </a:r>
                <a:r>
                  <a:rPr lang="zh-CN" altLang="en-US" sz="1600" b="1">
                    <a:solidFill>
                      <a:srgbClr val="FEFFFF"/>
                    </a:solidFill>
                  </a:rPr>
                  <a:t>填写申报单位全称，并加盖单位公章。</a:t>
                </a:r>
                <a:endParaRPr lang="en-US" altLang="zh-CN" sz="1600" b="1">
                  <a:solidFill>
                    <a:srgbClr val="FEFFFF"/>
                  </a:solidFill>
                </a:endParaRPr>
              </a:p>
              <a:p>
                <a:pPr eaLnBrk="0" hangingPunct="0"/>
                <a:r>
                  <a:rPr lang="en-US" altLang="zh-CN" sz="1600" b="1">
                    <a:solidFill>
                      <a:srgbClr val="FEFFFF"/>
                    </a:solidFill>
                  </a:rPr>
                  <a:t>-</a:t>
                </a:r>
                <a:r>
                  <a:rPr lang="zh-CN" altLang="en-US" sz="1600" b="1">
                    <a:solidFill>
                      <a:srgbClr val="FEFFFF"/>
                    </a:solidFill>
                  </a:rPr>
                  <a:t>申报单位指工作项目承担单位、计划项目实施单位，应为具有法人资格的单位。</a:t>
                </a:r>
                <a:endParaRPr lang="en-US" altLang="zh-CN" sz="1600">
                  <a:solidFill>
                    <a:srgbClr val="FEFFFF"/>
                  </a:solidFill>
                </a:endParaRPr>
              </a:p>
            </p:txBody>
          </p:sp>
          <p:sp>
            <p:nvSpPr>
              <p:cNvPr id="52" name="Rectangle 38"/>
              <p:cNvSpPr>
                <a:spLocks noChangeArrowheads="1"/>
              </p:cNvSpPr>
              <p:nvPr/>
            </p:nvSpPr>
            <p:spPr bwMode="black">
              <a:xfrm>
                <a:off x="2011319" y="4776629"/>
                <a:ext cx="5028950" cy="425522"/>
              </a:xfrm>
              <a:prstGeom prst="rect">
                <a:avLst/>
              </a:prstGeom>
              <a:noFill/>
              <a:ln w="9525">
                <a:noFill/>
                <a:miter lim="800000"/>
                <a:headEnd/>
                <a:tailEnd/>
              </a:ln>
              <a:effectLst/>
            </p:spPr>
            <p:txBody>
              <a:bodyPr>
                <a:spAutoFit/>
              </a:bodyPr>
              <a:lstStyle/>
              <a:p>
                <a:pPr>
                  <a:lnSpc>
                    <a:spcPct val="120000"/>
                  </a:lnSpc>
                  <a:defRPr/>
                </a:pPr>
                <a:r>
                  <a:rPr lang="zh-CN" altLang="en-US" b="1" dirty="0">
                    <a:solidFill>
                      <a:schemeClr val="hlink"/>
                    </a:solidFill>
                    <a:effectLst>
                      <a:outerShdw blurRad="38100" dist="38100" dir="2700000" algn="tl">
                        <a:srgbClr val="C0C0C0"/>
                      </a:outerShdw>
                    </a:effectLst>
                    <a:latin typeface="Arial" pitchFamily="34" charset="0"/>
                  </a:rPr>
                  <a:t>申报单位</a:t>
                </a:r>
                <a:endParaRPr lang="en-US" altLang="zh-CN" b="1" dirty="0">
                  <a:solidFill>
                    <a:schemeClr val="hlink"/>
                  </a:solidFill>
                  <a:effectLst>
                    <a:outerShdw blurRad="38100" dist="38100" dir="2700000" algn="tl">
                      <a:srgbClr val="C0C0C0"/>
                    </a:outerShdw>
                  </a:effectLst>
                  <a:latin typeface="Arial" pitchFamily="34" charset="0"/>
                </a:endParaRPr>
              </a:p>
            </p:txBody>
          </p:sp>
        </p:grpSp>
      </p:grpSp>
    </p:spTree>
  </p:cSld>
  <p:clrMapOvr>
    <a:masterClrMapping/>
  </p:clrMapOvr>
  <p:transition advTm="14375"/>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标题 1"/>
          <p:cNvSpPr>
            <a:spLocks noGrp="1"/>
          </p:cNvSpPr>
          <p:nvPr>
            <p:ph type="title"/>
          </p:nvPr>
        </p:nvSpPr>
        <p:spPr>
          <a:xfrm>
            <a:off x="762000" y="228600"/>
            <a:ext cx="4995863" cy="563563"/>
          </a:xfrm>
        </p:spPr>
        <p:txBody>
          <a:bodyPr/>
          <a:lstStyle/>
          <a:p>
            <a:r>
              <a:rPr lang="zh-CN" altLang="en-US" sz="2400" smtClean="0">
                <a:ea typeface="宋体" pitchFamily="2" charset="-122"/>
              </a:rPr>
              <a:t>成果登记申报表</a:t>
            </a:r>
            <a:r>
              <a:rPr lang="en-US" altLang="zh-CN" sz="2400" smtClean="0">
                <a:ea typeface="宋体" pitchFamily="2" charset="-122"/>
              </a:rPr>
              <a:t>-</a:t>
            </a:r>
            <a:r>
              <a:rPr lang="zh-CN" altLang="en-US" sz="2400" smtClean="0">
                <a:ea typeface="宋体" pitchFamily="2" charset="-122"/>
              </a:rPr>
              <a:t>成果概况</a:t>
            </a:r>
          </a:p>
        </p:txBody>
      </p:sp>
      <p:grpSp>
        <p:nvGrpSpPr>
          <p:cNvPr id="1028" name="Group 73"/>
          <p:cNvGrpSpPr>
            <a:grpSpLocks/>
          </p:cNvGrpSpPr>
          <p:nvPr/>
        </p:nvGrpSpPr>
        <p:grpSpPr bwMode="auto">
          <a:xfrm>
            <a:off x="817563" y="1073150"/>
            <a:ext cx="7716837" cy="993775"/>
            <a:chOff x="720" y="1392"/>
            <a:chExt cx="4058" cy="480"/>
          </a:xfrm>
        </p:grpSpPr>
        <p:sp>
          <p:nvSpPr>
            <p:cNvPr id="55" name="AutoShape 74"/>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grpSp>
          <p:nvGrpSpPr>
            <p:cNvPr id="1056" name="Group 75"/>
            <p:cNvGrpSpPr>
              <a:grpSpLocks/>
            </p:cNvGrpSpPr>
            <p:nvPr/>
          </p:nvGrpSpPr>
          <p:grpSpPr bwMode="auto">
            <a:xfrm>
              <a:off x="730" y="1407"/>
              <a:ext cx="4043" cy="444"/>
              <a:chOff x="744" y="1407"/>
              <a:chExt cx="3988" cy="444"/>
            </a:xfrm>
          </p:grpSpPr>
          <p:sp>
            <p:nvSpPr>
              <p:cNvPr id="57" name="AutoShape 76"/>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sp>
            <p:nvSpPr>
              <p:cNvPr id="58" name="AutoShape 77"/>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grpSp>
      </p:grpSp>
      <p:sp>
        <p:nvSpPr>
          <p:cNvPr id="1029" name="Text Box 78"/>
          <p:cNvSpPr txBox="1">
            <a:spLocks noChangeArrowheads="1"/>
          </p:cNvSpPr>
          <p:nvPr/>
        </p:nvSpPr>
        <p:spPr bwMode="white">
          <a:xfrm>
            <a:off x="1495425" y="1238250"/>
            <a:ext cx="7038975" cy="723900"/>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sz="2400" b="1">
                <a:latin typeface="华文新魏" pitchFamily="2" charset="-122"/>
                <a:ea typeface="华文新魏" pitchFamily="2" charset="-122"/>
              </a:rPr>
              <a:t>成果名称</a:t>
            </a:r>
            <a:r>
              <a:rPr lang="zh-CN" altLang="en-US" sz="1700" b="1">
                <a:latin typeface="华文新魏" pitchFamily="2" charset="-122"/>
                <a:ea typeface="华文新魏" pitchFamily="2" charset="-122"/>
              </a:rPr>
              <a:t>：应当简明、准确地体现成果的技术内容及特征，字数不超过</a:t>
            </a:r>
            <a:r>
              <a:rPr lang="en-US" altLang="zh-CN" sz="1700" b="1">
                <a:latin typeface="华文新魏" pitchFamily="2" charset="-122"/>
                <a:ea typeface="华文新魏" pitchFamily="2" charset="-122"/>
              </a:rPr>
              <a:t>30</a:t>
            </a:r>
            <a:r>
              <a:rPr lang="zh-CN" altLang="en-US" sz="1700" b="1">
                <a:latin typeface="华文新魏" pitchFamily="2" charset="-122"/>
                <a:ea typeface="华文新魏" pitchFamily="2" charset="-122"/>
              </a:rPr>
              <a:t>字。</a:t>
            </a:r>
            <a:endParaRPr lang="en-US" altLang="zh-CN" sz="1700">
              <a:latin typeface="华文新魏" pitchFamily="2" charset="-122"/>
              <a:ea typeface="华文新魏" pitchFamily="2" charset="-122"/>
            </a:endParaRPr>
          </a:p>
        </p:txBody>
      </p:sp>
      <p:pic>
        <p:nvPicPr>
          <p:cNvPr id="1030" name="Picture 86" descr="1"/>
          <p:cNvPicPr>
            <a:picLocks noChangeAspect="1" noChangeArrowheads="1"/>
          </p:cNvPicPr>
          <p:nvPr/>
        </p:nvPicPr>
        <p:blipFill>
          <a:blip r:embed="rId4">
            <a:lum bright="-6000" contrast="24000"/>
          </a:blip>
          <a:srcRect l="42606" t="64474" r="19473"/>
          <a:stretch>
            <a:fillRect/>
          </a:stretch>
        </p:blipFill>
        <p:spPr bwMode="auto">
          <a:xfrm>
            <a:off x="533400" y="1066800"/>
            <a:ext cx="1066800" cy="1268413"/>
          </a:xfrm>
          <a:prstGeom prst="rect">
            <a:avLst/>
          </a:prstGeom>
          <a:noFill/>
          <a:ln w="9525">
            <a:noFill/>
            <a:miter lim="800000"/>
            <a:headEnd/>
            <a:tailEnd/>
          </a:ln>
        </p:spPr>
      </p:pic>
      <p:sp>
        <p:nvSpPr>
          <p:cNvPr id="1031" name="Text Box 88"/>
          <p:cNvSpPr txBox="1">
            <a:spLocks noChangeArrowheads="1"/>
          </p:cNvSpPr>
          <p:nvPr/>
        </p:nvSpPr>
        <p:spPr bwMode="gray">
          <a:xfrm>
            <a:off x="998538" y="1206500"/>
            <a:ext cx="554037" cy="658813"/>
          </a:xfrm>
          <a:prstGeom prst="rect">
            <a:avLst/>
          </a:prstGeom>
          <a:noFill/>
          <a:ln w="9525">
            <a:noFill/>
            <a:miter lim="800000"/>
            <a:headEnd/>
            <a:tailEnd/>
          </a:ln>
        </p:spPr>
        <p:txBody>
          <a:bodyPr>
            <a:spAutoFit/>
          </a:bodyPr>
          <a:lstStyle/>
          <a:p>
            <a:pPr>
              <a:spcBef>
                <a:spcPct val="50000"/>
              </a:spcBef>
            </a:pPr>
            <a:r>
              <a:rPr lang="en-US" altLang="zh-CN" sz="2400" b="1"/>
              <a:t>1</a:t>
            </a:r>
          </a:p>
        </p:txBody>
      </p:sp>
      <p:grpSp>
        <p:nvGrpSpPr>
          <p:cNvPr id="4" name="组合 35"/>
          <p:cNvGrpSpPr>
            <a:grpSpLocks/>
          </p:cNvGrpSpPr>
          <p:nvPr/>
        </p:nvGrpSpPr>
        <p:grpSpPr bwMode="auto">
          <a:xfrm>
            <a:off x="928688" y="2706688"/>
            <a:ext cx="7504112" cy="3382962"/>
            <a:chOff x="914400" y="2819400"/>
            <a:chExt cx="7504114" cy="3383207"/>
          </a:xfrm>
        </p:grpSpPr>
        <p:graphicFrame>
          <p:nvGraphicFramePr>
            <p:cNvPr id="1026" name="Object 3"/>
            <p:cNvGraphicFramePr>
              <a:graphicFrameLocks noChangeAspect="1"/>
            </p:cNvGraphicFramePr>
            <p:nvPr/>
          </p:nvGraphicFramePr>
          <p:xfrm>
            <a:off x="2362200" y="3657600"/>
            <a:ext cx="4746936" cy="2031613"/>
          </p:xfrm>
          <a:graphic>
            <a:graphicData uri="http://schemas.openxmlformats.org/presentationml/2006/ole">
              <p:oleObj spid="_x0000_s1026" name="图表" r:id="rId5" imgW="6096000" imgH="4067175" progId="MSGraph.Chart.8">
                <p:embed followColorScheme="full"/>
              </p:oleObj>
            </a:graphicData>
          </a:graphic>
        </p:graphicFrame>
        <p:sp>
          <p:nvSpPr>
            <p:cNvPr id="1034" name="Freeform 5"/>
            <p:cNvSpPr>
              <a:spLocks/>
            </p:cNvSpPr>
            <p:nvPr/>
          </p:nvSpPr>
          <p:spPr bwMode="gray">
            <a:xfrm rot="10800000" flipH="1" flipV="1">
              <a:off x="3016075" y="3197496"/>
              <a:ext cx="614806" cy="1094678"/>
            </a:xfrm>
            <a:custGeom>
              <a:avLst/>
              <a:gdLst>
                <a:gd name="T0" fmla="*/ 2147483647 w 423"/>
                <a:gd name="T1" fmla="*/ 2147483647 h 537"/>
                <a:gd name="T2" fmla="*/ 2147483647 w 423"/>
                <a:gd name="T3" fmla="*/ 0 h 537"/>
                <a:gd name="T4" fmla="*/ 0 w 423"/>
                <a:gd name="T5" fmla="*/ 2147483647 h 537"/>
                <a:gd name="T6" fmla="*/ 0 60000 65536"/>
                <a:gd name="T7" fmla="*/ 0 60000 65536"/>
                <a:gd name="T8" fmla="*/ 0 60000 65536"/>
                <a:gd name="T9" fmla="*/ 0 w 423"/>
                <a:gd name="T10" fmla="*/ 0 h 537"/>
                <a:gd name="T11" fmla="*/ 423 w 423"/>
                <a:gd name="T12" fmla="*/ 537 h 537"/>
              </a:gdLst>
              <a:ahLst/>
              <a:cxnLst>
                <a:cxn ang="T6">
                  <a:pos x="T0" y="T1"/>
                </a:cxn>
                <a:cxn ang="T7">
                  <a:pos x="T2" y="T3"/>
                </a:cxn>
                <a:cxn ang="T8">
                  <a:pos x="T4" y="T5"/>
                </a:cxn>
              </a:cxnLst>
              <a:rect l="T9" t="T10" r="T11" b="T12"/>
              <a:pathLst>
                <a:path w="423" h="537">
                  <a:moveTo>
                    <a:pt x="421" y="537"/>
                  </a:moveTo>
                  <a:lnTo>
                    <a:pt x="423" y="0"/>
                  </a:lnTo>
                  <a:lnTo>
                    <a:pt x="0" y="5"/>
                  </a:lnTo>
                </a:path>
              </a:pathLst>
            </a:custGeom>
            <a:noFill/>
            <a:ln w="38100">
              <a:solidFill>
                <a:schemeClr val="accent2"/>
              </a:solidFill>
              <a:round/>
              <a:headEnd/>
              <a:tailEnd/>
            </a:ln>
          </p:spPr>
          <p:txBody>
            <a:bodyPr/>
            <a:lstStyle/>
            <a:p>
              <a:endParaRPr lang="zh-CN" altLang="en-US"/>
            </a:p>
          </p:txBody>
        </p:sp>
        <p:sp>
          <p:nvSpPr>
            <p:cNvPr id="1035" name="Freeform 6"/>
            <p:cNvSpPr>
              <a:spLocks/>
            </p:cNvSpPr>
            <p:nvPr/>
          </p:nvSpPr>
          <p:spPr bwMode="gray">
            <a:xfrm>
              <a:off x="6700547" y="4176945"/>
              <a:ext cx="2907" cy="555741"/>
            </a:xfrm>
            <a:custGeom>
              <a:avLst/>
              <a:gdLst>
                <a:gd name="T0" fmla="*/ 0 w 2"/>
                <a:gd name="T1" fmla="*/ 2147483647 h 463"/>
                <a:gd name="T2" fmla="*/ 2147483647 w 2"/>
                <a:gd name="T3" fmla="*/ 0 h 463"/>
                <a:gd name="T4" fmla="*/ 0 60000 65536"/>
                <a:gd name="T5" fmla="*/ 0 60000 65536"/>
                <a:gd name="T6" fmla="*/ 0 w 2"/>
                <a:gd name="T7" fmla="*/ 0 h 463"/>
                <a:gd name="T8" fmla="*/ 2 w 2"/>
                <a:gd name="T9" fmla="*/ 463 h 463"/>
              </a:gdLst>
              <a:ahLst/>
              <a:cxnLst>
                <a:cxn ang="T4">
                  <a:pos x="T0" y="T1"/>
                </a:cxn>
                <a:cxn ang="T5">
                  <a:pos x="T2" y="T3"/>
                </a:cxn>
              </a:cxnLst>
              <a:rect l="T6" t="T7" r="T8" b="T9"/>
              <a:pathLst>
                <a:path w="2" h="463">
                  <a:moveTo>
                    <a:pt x="0" y="463"/>
                  </a:moveTo>
                  <a:lnTo>
                    <a:pt x="2" y="0"/>
                  </a:lnTo>
                </a:path>
              </a:pathLst>
            </a:custGeom>
            <a:noFill/>
            <a:ln w="38100">
              <a:solidFill>
                <a:schemeClr val="hlink"/>
              </a:solidFill>
              <a:round/>
              <a:headEnd/>
              <a:tailEnd/>
            </a:ln>
          </p:spPr>
          <p:txBody>
            <a:bodyPr/>
            <a:lstStyle/>
            <a:p>
              <a:endParaRPr lang="zh-CN" altLang="en-US"/>
            </a:p>
          </p:txBody>
        </p:sp>
        <p:sp>
          <p:nvSpPr>
            <p:cNvPr id="1036" name="Freeform 7"/>
            <p:cNvSpPr>
              <a:spLocks/>
            </p:cNvSpPr>
            <p:nvPr/>
          </p:nvSpPr>
          <p:spPr bwMode="gray">
            <a:xfrm>
              <a:off x="2657075" y="4264567"/>
              <a:ext cx="165692" cy="562943"/>
            </a:xfrm>
            <a:custGeom>
              <a:avLst/>
              <a:gdLst>
                <a:gd name="T0" fmla="*/ 2147483647 w 423"/>
                <a:gd name="T1" fmla="*/ 2147483647 h 537"/>
                <a:gd name="T2" fmla="*/ 2147483647 w 423"/>
                <a:gd name="T3" fmla="*/ 0 h 537"/>
                <a:gd name="T4" fmla="*/ 0 w 423"/>
                <a:gd name="T5" fmla="*/ 2147483647 h 537"/>
                <a:gd name="T6" fmla="*/ 0 60000 65536"/>
                <a:gd name="T7" fmla="*/ 0 60000 65536"/>
                <a:gd name="T8" fmla="*/ 0 60000 65536"/>
                <a:gd name="T9" fmla="*/ 0 w 423"/>
                <a:gd name="T10" fmla="*/ 0 h 537"/>
                <a:gd name="T11" fmla="*/ 423 w 423"/>
                <a:gd name="T12" fmla="*/ 537 h 537"/>
              </a:gdLst>
              <a:ahLst/>
              <a:cxnLst>
                <a:cxn ang="T6">
                  <a:pos x="T0" y="T1"/>
                </a:cxn>
                <a:cxn ang="T7">
                  <a:pos x="T2" y="T3"/>
                </a:cxn>
                <a:cxn ang="T8">
                  <a:pos x="T4" y="T5"/>
                </a:cxn>
              </a:cxnLst>
              <a:rect l="T9" t="T10" r="T11" b="T12"/>
              <a:pathLst>
                <a:path w="423" h="537">
                  <a:moveTo>
                    <a:pt x="421" y="537"/>
                  </a:moveTo>
                  <a:lnTo>
                    <a:pt x="423" y="0"/>
                  </a:lnTo>
                  <a:lnTo>
                    <a:pt x="0" y="5"/>
                  </a:lnTo>
                </a:path>
              </a:pathLst>
            </a:custGeom>
            <a:noFill/>
            <a:ln w="38100">
              <a:solidFill>
                <a:schemeClr val="accent1"/>
              </a:solidFill>
              <a:round/>
              <a:headEnd/>
              <a:tailEnd/>
            </a:ln>
          </p:spPr>
          <p:txBody>
            <a:bodyPr/>
            <a:lstStyle/>
            <a:p>
              <a:endParaRPr lang="zh-CN" altLang="en-US"/>
            </a:p>
          </p:txBody>
        </p:sp>
        <p:sp>
          <p:nvSpPr>
            <p:cNvPr id="1037" name="Freeform 8"/>
            <p:cNvSpPr>
              <a:spLocks/>
            </p:cNvSpPr>
            <p:nvPr/>
          </p:nvSpPr>
          <p:spPr bwMode="gray">
            <a:xfrm rot="5400000" flipH="1">
              <a:off x="4937498" y="3180384"/>
              <a:ext cx="1088677" cy="789218"/>
            </a:xfrm>
            <a:custGeom>
              <a:avLst/>
              <a:gdLst>
                <a:gd name="T0" fmla="*/ 2147483647 w 723"/>
                <a:gd name="T1" fmla="*/ 0 h 650"/>
                <a:gd name="T2" fmla="*/ 2147483647 w 723"/>
                <a:gd name="T3" fmla="*/ 2147483647 h 650"/>
                <a:gd name="T4" fmla="*/ 0 w 723"/>
                <a:gd name="T5" fmla="*/ 2147483647 h 650"/>
                <a:gd name="T6" fmla="*/ 0 60000 65536"/>
                <a:gd name="T7" fmla="*/ 0 60000 65536"/>
                <a:gd name="T8" fmla="*/ 0 60000 65536"/>
                <a:gd name="T9" fmla="*/ 0 w 723"/>
                <a:gd name="T10" fmla="*/ 0 h 650"/>
                <a:gd name="T11" fmla="*/ 723 w 723"/>
                <a:gd name="T12" fmla="*/ 650 h 650"/>
              </a:gdLst>
              <a:ahLst/>
              <a:cxnLst>
                <a:cxn ang="T6">
                  <a:pos x="T0" y="T1"/>
                </a:cxn>
                <a:cxn ang="T7">
                  <a:pos x="T2" y="T3"/>
                </a:cxn>
                <a:cxn ang="T8">
                  <a:pos x="T4" y="T5"/>
                </a:cxn>
              </a:cxnLst>
              <a:rect l="T9" t="T10" r="T11" b="T12"/>
              <a:pathLst>
                <a:path w="723" h="650">
                  <a:moveTo>
                    <a:pt x="720" y="0"/>
                  </a:moveTo>
                  <a:lnTo>
                    <a:pt x="723" y="643"/>
                  </a:lnTo>
                  <a:lnTo>
                    <a:pt x="0" y="650"/>
                  </a:lnTo>
                </a:path>
              </a:pathLst>
            </a:custGeom>
            <a:noFill/>
            <a:ln w="38100">
              <a:solidFill>
                <a:schemeClr val="folHlink"/>
              </a:solidFill>
              <a:round/>
              <a:headEnd/>
              <a:tailEnd/>
            </a:ln>
          </p:spPr>
          <p:txBody>
            <a:bodyPr/>
            <a:lstStyle/>
            <a:p>
              <a:endParaRPr lang="zh-CN" altLang="en-US"/>
            </a:p>
          </p:txBody>
        </p:sp>
        <p:sp>
          <p:nvSpPr>
            <p:cNvPr id="1038" name="Rectangle 73"/>
            <p:cNvSpPr>
              <a:spLocks noChangeArrowheads="1"/>
            </p:cNvSpPr>
            <p:nvPr/>
          </p:nvSpPr>
          <p:spPr bwMode="black">
            <a:xfrm>
              <a:off x="1830067" y="5740942"/>
              <a:ext cx="5790506" cy="461665"/>
            </a:xfrm>
            <a:prstGeom prst="rect">
              <a:avLst/>
            </a:prstGeom>
            <a:noFill/>
            <a:ln w="9525" algn="ctr">
              <a:noFill/>
              <a:miter lim="800000"/>
              <a:headEnd/>
              <a:tailEnd/>
            </a:ln>
          </p:spPr>
          <p:txBody>
            <a:bodyPr>
              <a:spAutoFit/>
            </a:bodyPr>
            <a:lstStyle/>
            <a:p>
              <a:pPr algn="ctr"/>
              <a:r>
                <a:rPr lang="en-US" altLang="zh-CN" sz="2400" b="1">
                  <a:latin typeface="华文新魏" pitchFamily="2" charset="-122"/>
                  <a:ea typeface="华文新魏" pitchFamily="2" charset="-122"/>
                </a:rPr>
                <a:t>16</a:t>
              </a:r>
              <a:r>
                <a:rPr lang="zh-CN" altLang="en-US" sz="2400" b="1">
                  <a:latin typeface="华文新魏" pitchFamily="2" charset="-122"/>
                  <a:ea typeface="华文新魏" pitchFamily="2" charset="-122"/>
                </a:rPr>
                <a:t>个项目成果名称填写情况</a:t>
              </a:r>
              <a:endParaRPr lang="en-US" altLang="zh-CN" sz="2400" b="1">
                <a:latin typeface="华文新魏" pitchFamily="2" charset="-122"/>
                <a:ea typeface="华文新魏" pitchFamily="2" charset="-122"/>
              </a:endParaRPr>
            </a:p>
          </p:txBody>
        </p:sp>
        <p:grpSp>
          <p:nvGrpSpPr>
            <p:cNvPr id="1039" name="Group 62"/>
            <p:cNvGrpSpPr>
              <a:grpSpLocks/>
            </p:cNvGrpSpPr>
            <p:nvPr/>
          </p:nvGrpSpPr>
          <p:grpSpPr bwMode="auto">
            <a:xfrm>
              <a:off x="5527620" y="2819400"/>
              <a:ext cx="1744128" cy="396101"/>
              <a:chOff x="4245" y="2118"/>
              <a:chExt cx="1200" cy="330"/>
            </a:xfrm>
          </p:grpSpPr>
          <p:sp>
            <p:nvSpPr>
              <p:cNvPr id="39965" name="AutoShape 63"/>
              <p:cNvSpPr>
                <a:spLocks noChangeArrowheads="1"/>
              </p:cNvSpPr>
              <p:nvPr/>
            </p:nvSpPr>
            <p:spPr bwMode="gray">
              <a:xfrm>
                <a:off x="4245" y="2118"/>
                <a:ext cx="1200" cy="327"/>
              </a:xfrm>
              <a:prstGeom prst="roundRect">
                <a:avLst>
                  <a:gd name="adj" fmla="val 16667"/>
                </a:avLst>
              </a:prstGeom>
              <a:solidFill>
                <a:schemeClr val="folHlink"/>
              </a:solidFill>
              <a:ln w="38100" algn="ctr">
                <a:noFill/>
                <a:round/>
                <a:headEnd/>
                <a:tailEnd/>
              </a:ln>
              <a:effectLst>
                <a:outerShdw dist="17961" dir="2700000" algn="ctr" rotWithShape="0">
                  <a:schemeClr val="tx2">
                    <a:alpha val="50000"/>
                  </a:schemeClr>
                </a:outerShdw>
              </a:effectLst>
            </p:spPr>
            <p:txBody>
              <a:bodyPr wrap="none" anchor="ctr"/>
              <a:lstStyle/>
              <a:p>
                <a:pPr>
                  <a:defRPr/>
                </a:pPr>
                <a:endParaRPr lang="zh-CN" altLang="en-US"/>
              </a:p>
            </p:txBody>
          </p:sp>
          <p:sp>
            <p:nvSpPr>
              <p:cNvPr id="1054" name="AutoShape 64"/>
              <p:cNvSpPr>
                <a:spLocks noChangeArrowheads="1"/>
              </p:cNvSpPr>
              <p:nvPr/>
            </p:nvSpPr>
            <p:spPr bwMode="gray">
              <a:xfrm>
                <a:off x="4248" y="2120"/>
                <a:ext cx="1192" cy="105"/>
              </a:xfrm>
              <a:prstGeom prst="roundRect">
                <a:avLst>
                  <a:gd name="adj" fmla="val 44556"/>
                </a:avLst>
              </a:prstGeom>
              <a:gradFill rotWithShape="1">
                <a:gsLst>
                  <a:gs pos="0">
                    <a:srgbClr val="FFFFFF">
                      <a:alpha val="70000"/>
                    </a:srgbClr>
                  </a:gs>
                  <a:gs pos="100000">
                    <a:schemeClr val="folHlink">
                      <a:alpha val="70000"/>
                    </a:schemeClr>
                  </a:gs>
                </a:gsLst>
                <a:lin ang="5400000" scaled="1"/>
              </a:gradFill>
              <a:ln w="9525" algn="ctr">
                <a:noFill/>
                <a:round/>
                <a:headEnd/>
                <a:tailEnd/>
              </a:ln>
            </p:spPr>
            <p:txBody>
              <a:bodyPr wrap="none" anchor="ctr"/>
              <a:lstStyle/>
              <a:p>
                <a:endParaRPr lang="zh-CN" altLang="en-US"/>
              </a:p>
            </p:txBody>
          </p:sp>
        </p:grpSp>
        <p:grpSp>
          <p:nvGrpSpPr>
            <p:cNvPr id="1040" name="Group 61"/>
            <p:cNvGrpSpPr>
              <a:grpSpLocks/>
            </p:cNvGrpSpPr>
            <p:nvPr/>
          </p:nvGrpSpPr>
          <p:grpSpPr bwMode="auto">
            <a:xfrm>
              <a:off x="6674386" y="3904476"/>
              <a:ext cx="1744128" cy="396101"/>
              <a:chOff x="4245" y="2118"/>
              <a:chExt cx="1200" cy="330"/>
            </a:xfrm>
          </p:grpSpPr>
          <p:sp>
            <p:nvSpPr>
              <p:cNvPr id="39963" name="AutoShape 59"/>
              <p:cNvSpPr>
                <a:spLocks noChangeArrowheads="1"/>
              </p:cNvSpPr>
              <p:nvPr/>
            </p:nvSpPr>
            <p:spPr bwMode="gray">
              <a:xfrm>
                <a:off x="4245" y="2115"/>
                <a:ext cx="1200" cy="333"/>
              </a:xfrm>
              <a:prstGeom prst="roundRect">
                <a:avLst>
                  <a:gd name="adj" fmla="val 16667"/>
                </a:avLst>
              </a:prstGeom>
              <a:solidFill>
                <a:schemeClr val="hlink"/>
              </a:solidFill>
              <a:ln w="38100" algn="ctr">
                <a:noFill/>
                <a:round/>
                <a:headEnd/>
                <a:tailEnd/>
              </a:ln>
              <a:effectLst>
                <a:outerShdw dist="17961" dir="2700000" algn="ctr" rotWithShape="0">
                  <a:schemeClr val="tx2">
                    <a:alpha val="50000"/>
                  </a:schemeClr>
                </a:outerShdw>
              </a:effectLst>
            </p:spPr>
            <p:txBody>
              <a:bodyPr wrap="none" anchor="ctr"/>
              <a:lstStyle/>
              <a:p>
                <a:pPr>
                  <a:defRPr/>
                </a:pPr>
                <a:endParaRPr lang="zh-CN" altLang="en-US"/>
              </a:p>
            </p:txBody>
          </p:sp>
          <p:sp>
            <p:nvSpPr>
              <p:cNvPr id="1052" name="AutoShape 60"/>
              <p:cNvSpPr>
                <a:spLocks noChangeArrowheads="1"/>
              </p:cNvSpPr>
              <p:nvPr/>
            </p:nvSpPr>
            <p:spPr bwMode="gray">
              <a:xfrm>
                <a:off x="4248" y="2120"/>
                <a:ext cx="1192" cy="105"/>
              </a:xfrm>
              <a:prstGeom prst="roundRect">
                <a:avLst>
                  <a:gd name="adj" fmla="val 44556"/>
                </a:avLst>
              </a:prstGeom>
              <a:gradFill rotWithShape="1">
                <a:gsLst>
                  <a:gs pos="0">
                    <a:srgbClr val="FFFFFF">
                      <a:alpha val="70000"/>
                    </a:srgbClr>
                  </a:gs>
                  <a:gs pos="100000">
                    <a:schemeClr val="hlink">
                      <a:alpha val="70000"/>
                    </a:schemeClr>
                  </a:gs>
                </a:gsLst>
                <a:lin ang="5400000" scaled="1"/>
              </a:gradFill>
              <a:ln w="9525" algn="ctr">
                <a:noFill/>
                <a:round/>
                <a:headEnd/>
                <a:tailEnd/>
              </a:ln>
            </p:spPr>
            <p:txBody>
              <a:bodyPr wrap="none" anchor="ctr"/>
              <a:lstStyle/>
              <a:p>
                <a:endParaRPr lang="zh-CN" altLang="en-US"/>
              </a:p>
            </p:txBody>
          </p:sp>
        </p:grpSp>
        <p:sp>
          <p:nvSpPr>
            <p:cNvPr id="39953" name="Rectangle 55"/>
            <p:cNvSpPr>
              <a:spLocks noChangeArrowheads="1"/>
            </p:cNvSpPr>
            <p:nvPr/>
          </p:nvSpPr>
          <p:spPr bwMode="gray">
            <a:xfrm>
              <a:off x="5748338" y="2873379"/>
              <a:ext cx="1319213" cy="400079"/>
            </a:xfrm>
            <a:prstGeom prst="rect">
              <a:avLst/>
            </a:prstGeom>
            <a:noFill/>
            <a:ln w="9525">
              <a:noFill/>
              <a:miter lim="800000"/>
              <a:headEnd/>
              <a:tailEnd/>
            </a:ln>
            <a:effectLst>
              <a:outerShdw dist="28398" dir="3806097" algn="ctr" rotWithShape="0">
                <a:schemeClr val="bg2">
                  <a:alpha val="50000"/>
                </a:schemeClr>
              </a:outerShdw>
            </a:effectLst>
          </p:spPr>
          <p:txBody>
            <a:bodyPr>
              <a:spAutoFit/>
            </a:bodyPr>
            <a:lstStyle/>
            <a:p>
              <a:pPr algn="ctr">
                <a:defRPr/>
              </a:pPr>
              <a:r>
                <a:rPr lang="en-US" altLang="zh-CN" sz="2000" b="1">
                  <a:latin typeface="Calibri" pitchFamily="34" charset="0"/>
                </a:rPr>
                <a:t>OK</a:t>
              </a:r>
            </a:p>
          </p:txBody>
        </p:sp>
        <p:sp>
          <p:nvSpPr>
            <p:cNvPr id="39954" name="Rectangle 56"/>
            <p:cNvSpPr>
              <a:spLocks noChangeArrowheads="1"/>
            </p:cNvSpPr>
            <p:nvPr/>
          </p:nvSpPr>
          <p:spPr bwMode="gray">
            <a:xfrm>
              <a:off x="6892927" y="3956132"/>
              <a:ext cx="1319212" cy="400079"/>
            </a:xfrm>
            <a:prstGeom prst="rect">
              <a:avLst/>
            </a:prstGeom>
            <a:noFill/>
            <a:ln w="9525">
              <a:noFill/>
              <a:miter lim="800000"/>
              <a:headEnd/>
              <a:tailEnd/>
            </a:ln>
            <a:effectLst>
              <a:outerShdw dist="28398" dir="3806097" algn="ctr" rotWithShape="0">
                <a:schemeClr val="bg2">
                  <a:alpha val="50000"/>
                </a:schemeClr>
              </a:outerShdw>
            </a:effectLst>
          </p:spPr>
          <p:txBody>
            <a:bodyPr>
              <a:spAutoFit/>
            </a:bodyPr>
            <a:lstStyle/>
            <a:p>
              <a:pPr algn="ctr">
                <a:defRPr/>
              </a:pPr>
              <a:r>
                <a:rPr lang="zh-CN" altLang="en-US" sz="2000" b="1">
                  <a:latin typeface="Calibri" pitchFamily="34" charset="0"/>
                </a:rPr>
                <a:t>研究</a:t>
              </a:r>
              <a:endParaRPr lang="en-US" altLang="zh-CN" sz="2000" b="1">
                <a:latin typeface="Calibri" pitchFamily="34" charset="0"/>
              </a:endParaRPr>
            </a:p>
          </p:txBody>
        </p:sp>
        <p:grpSp>
          <p:nvGrpSpPr>
            <p:cNvPr id="1043" name="Group 65"/>
            <p:cNvGrpSpPr>
              <a:grpSpLocks/>
            </p:cNvGrpSpPr>
            <p:nvPr/>
          </p:nvGrpSpPr>
          <p:grpSpPr bwMode="auto">
            <a:xfrm>
              <a:off x="1341711" y="3015050"/>
              <a:ext cx="1744128" cy="396101"/>
              <a:chOff x="4245" y="2118"/>
              <a:chExt cx="1200" cy="330"/>
            </a:xfrm>
          </p:grpSpPr>
          <p:sp>
            <p:nvSpPr>
              <p:cNvPr id="39961" name="AutoShape 66"/>
              <p:cNvSpPr>
                <a:spLocks noChangeArrowheads="1"/>
              </p:cNvSpPr>
              <p:nvPr/>
            </p:nvSpPr>
            <p:spPr bwMode="gray">
              <a:xfrm>
                <a:off x="4245" y="2118"/>
                <a:ext cx="1200" cy="333"/>
              </a:xfrm>
              <a:prstGeom prst="roundRect">
                <a:avLst>
                  <a:gd name="adj" fmla="val 16667"/>
                </a:avLst>
              </a:prstGeom>
              <a:solidFill>
                <a:schemeClr val="accent2"/>
              </a:solidFill>
              <a:ln w="38100" algn="ctr">
                <a:noFill/>
                <a:round/>
                <a:headEnd/>
                <a:tailEnd/>
              </a:ln>
              <a:effectLst>
                <a:outerShdw dist="17961" dir="2700000" algn="ctr" rotWithShape="0">
                  <a:schemeClr val="tx2">
                    <a:alpha val="50000"/>
                  </a:schemeClr>
                </a:outerShdw>
              </a:effectLst>
            </p:spPr>
            <p:txBody>
              <a:bodyPr wrap="none" anchor="ctr"/>
              <a:lstStyle/>
              <a:p>
                <a:pPr>
                  <a:defRPr/>
                </a:pPr>
                <a:endParaRPr lang="zh-CN" altLang="en-US"/>
              </a:p>
            </p:txBody>
          </p:sp>
          <p:sp>
            <p:nvSpPr>
              <p:cNvPr id="1050" name="AutoShape 67"/>
              <p:cNvSpPr>
                <a:spLocks noChangeArrowheads="1"/>
              </p:cNvSpPr>
              <p:nvPr/>
            </p:nvSpPr>
            <p:spPr bwMode="gray">
              <a:xfrm>
                <a:off x="4248" y="2120"/>
                <a:ext cx="1192" cy="105"/>
              </a:xfrm>
              <a:prstGeom prst="roundRect">
                <a:avLst>
                  <a:gd name="adj" fmla="val 44556"/>
                </a:avLst>
              </a:prstGeom>
              <a:gradFill rotWithShape="1">
                <a:gsLst>
                  <a:gs pos="0">
                    <a:srgbClr val="FFFFFF">
                      <a:alpha val="70000"/>
                    </a:srgbClr>
                  </a:gs>
                  <a:gs pos="100000">
                    <a:schemeClr val="accent2">
                      <a:alpha val="70000"/>
                    </a:schemeClr>
                  </a:gs>
                </a:gsLst>
                <a:lin ang="5400000" scaled="1"/>
              </a:gradFill>
              <a:ln w="9525" algn="ctr">
                <a:noFill/>
                <a:round/>
                <a:headEnd/>
                <a:tailEnd/>
              </a:ln>
            </p:spPr>
            <p:txBody>
              <a:bodyPr wrap="none" anchor="ctr"/>
              <a:lstStyle/>
              <a:p>
                <a:endParaRPr lang="zh-CN" altLang="en-US"/>
              </a:p>
            </p:txBody>
          </p:sp>
        </p:grpSp>
        <p:sp>
          <p:nvSpPr>
            <p:cNvPr id="39956" name="Rectangle 68"/>
            <p:cNvSpPr>
              <a:spLocks noChangeArrowheads="1"/>
            </p:cNvSpPr>
            <p:nvPr/>
          </p:nvSpPr>
          <p:spPr bwMode="gray">
            <a:xfrm>
              <a:off x="1143000" y="3048017"/>
              <a:ext cx="2057401" cy="400079"/>
            </a:xfrm>
            <a:prstGeom prst="rect">
              <a:avLst/>
            </a:prstGeom>
            <a:noFill/>
            <a:ln w="9525">
              <a:noFill/>
              <a:miter lim="800000"/>
              <a:headEnd/>
              <a:tailEnd/>
            </a:ln>
            <a:effectLst>
              <a:outerShdw dist="28398" dir="3806097" algn="ctr" rotWithShape="0">
                <a:schemeClr val="bg2">
                  <a:alpha val="50000"/>
                </a:schemeClr>
              </a:outerShdw>
            </a:effectLst>
          </p:spPr>
          <p:txBody>
            <a:bodyPr>
              <a:spAutoFit/>
            </a:bodyPr>
            <a:lstStyle/>
            <a:p>
              <a:pPr algn="ctr">
                <a:defRPr/>
              </a:pPr>
              <a:r>
                <a:rPr lang="zh-CN" altLang="en-US" sz="2000" b="1">
                  <a:latin typeface="Calibri" pitchFamily="34" charset="0"/>
                </a:rPr>
                <a:t>报告</a:t>
              </a:r>
              <a:r>
                <a:rPr lang="en-US" altLang="zh-CN" sz="2000" b="1">
                  <a:latin typeface="Calibri" pitchFamily="34" charset="0"/>
                </a:rPr>
                <a:t>/</a:t>
              </a:r>
              <a:r>
                <a:rPr lang="zh-CN" altLang="en-US" sz="2000" b="1">
                  <a:latin typeface="Calibri" pitchFamily="34" charset="0"/>
                </a:rPr>
                <a:t>成果报告</a:t>
              </a:r>
              <a:endParaRPr lang="en-US" altLang="zh-CN" sz="2000" b="1">
                <a:latin typeface="Calibri" pitchFamily="34" charset="0"/>
              </a:endParaRPr>
            </a:p>
          </p:txBody>
        </p:sp>
        <p:grpSp>
          <p:nvGrpSpPr>
            <p:cNvPr id="1045" name="Group 69"/>
            <p:cNvGrpSpPr>
              <a:grpSpLocks/>
            </p:cNvGrpSpPr>
            <p:nvPr/>
          </p:nvGrpSpPr>
          <p:grpSpPr bwMode="auto">
            <a:xfrm>
              <a:off x="914400" y="4077320"/>
              <a:ext cx="1744128" cy="396101"/>
              <a:chOff x="4245" y="2118"/>
              <a:chExt cx="1200" cy="330"/>
            </a:xfrm>
          </p:grpSpPr>
          <p:sp>
            <p:nvSpPr>
              <p:cNvPr id="39959" name="AutoShape 70"/>
              <p:cNvSpPr>
                <a:spLocks noChangeArrowheads="1"/>
              </p:cNvSpPr>
              <p:nvPr/>
            </p:nvSpPr>
            <p:spPr bwMode="gray">
              <a:xfrm>
                <a:off x="4245" y="2118"/>
                <a:ext cx="1200" cy="333"/>
              </a:xfrm>
              <a:prstGeom prst="roundRect">
                <a:avLst>
                  <a:gd name="adj" fmla="val 16667"/>
                </a:avLst>
              </a:prstGeom>
              <a:solidFill>
                <a:schemeClr val="accent1"/>
              </a:solidFill>
              <a:ln w="38100" algn="ctr">
                <a:noFill/>
                <a:round/>
                <a:headEnd/>
                <a:tailEnd/>
              </a:ln>
              <a:effectLst>
                <a:outerShdw dist="17961" dir="2700000" algn="ctr" rotWithShape="0">
                  <a:schemeClr val="tx2">
                    <a:alpha val="50000"/>
                  </a:schemeClr>
                </a:outerShdw>
              </a:effectLst>
            </p:spPr>
            <p:txBody>
              <a:bodyPr wrap="none" anchor="ctr"/>
              <a:lstStyle/>
              <a:p>
                <a:pPr>
                  <a:defRPr/>
                </a:pPr>
                <a:endParaRPr lang="zh-CN" altLang="en-US"/>
              </a:p>
            </p:txBody>
          </p:sp>
          <p:sp>
            <p:nvSpPr>
              <p:cNvPr id="1048" name="AutoShape 71"/>
              <p:cNvSpPr>
                <a:spLocks noChangeArrowheads="1"/>
              </p:cNvSpPr>
              <p:nvPr/>
            </p:nvSpPr>
            <p:spPr bwMode="gray">
              <a:xfrm>
                <a:off x="4248" y="2120"/>
                <a:ext cx="1192" cy="105"/>
              </a:xfrm>
              <a:prstGeom prst="roundRect">
                <a:avLst>
                  <a:gd name="adj" fmla="val 44556"/>
                </a:avLst>
              </a:prstGeom>
              <a:gradFill rotWithShape="1">
                <a:gsLst>
                  <a:gs pos="0">
                    <a:srgbClr val="FFFFFF">
                      <a:alpha val="70000"/>
                    </a:srgbClr>
                  </a:gs>
                  <a:gs pos="100000">
                    <a:schemeClr val="accent1">
                      <a:alpha val="70000"/>
                    </a:schemeClr>
                  </a:gs>
                </a:gsLst>
                <a:lin ang="5400000" scaled="1"/>
              </a:gradFill>
              <a:ln w="9525" algn="ctr">
                <a:noFill/>
                <a:round/>
                <a:headEnd/>
                <a:tailEnd/>
              </a:ln>
            </p:spPr>
            <p:txBody>
              <a:bodyPr wrap="none" anchor="ctr"/>
              <a:lstStyle/>
              <a:p>
                <a:endParaRPr lang="zh-CN" altLang="en-US"/>
              </a:p>
            </p:txBody>
          </p:sp>
        </p:grpSp>
        <p:sp>
          <p:nvSpPr>
            <p:cNvPr id="39958" name="Rectangle 72"/>
            <p:cNvSpPr>
              <a:spLocks noChangeArrowheads="1"/>
            </p:cNvSpPr>
            <p:nvPr/>
          </p:nvSpPr>
          <p:spPr bwMode="gray">
            <a:xfrm>
              <a:off x="1135062" y="4130770"/>
              <a:ext cx="1319213" cy="400079"/>
            </a:xfrm>
            <a:prstGeom prst="rect">
              <a:avLst/>
            </a:prstGeom>
            <a:noFill/>
            <a:ln w="9525">
              <a:noFill/>
              <a:miter lim="800000"/>
              <a:headEnd/>
              <a:tailEnd/>
            </a:ln>
            <a:effectLst>
              <a:outerShdw dist="28398" dir="3806097" algn="ctr" rotWithShape="0">
                <a:schemeClr val="bg2">
                  <a:alpha val="50000"/>
                </a:schemeClr>
              </a:outerShdw>
            </a:effectLst>
          </p:spPr>
          <p:txBody>
            <a:bodyPr>
              <a:spAutoFit/>
            </a:bodyPr>
            <a:lstStyle/>
            <a:p>
              <a:pPr algn="ctr">
                <a:defRPr/>
              </a:pPr>
              <a:r>
                <a:rPr lang="zh-CN" altLang="en-US" sz="2000" b="1">
                  <a:latin typeface="Calibri" pitchFamily="34" charset="0"/>
                </a:rPr>
                <a:t>成果</a:t>
              </a:r>
              <a:endParaRPr lang="en-US" altLang="zh-CN" sz="2000" b="1">
                <a:latin typeface="Calibri" pitchFamily="34" charset="0"/>
              </a:endParaRPr>
            </a:p>
          </p:txBody>
        </p:sp>
      </p:grpSp>
      <p:sp>
        <p:nvSpPr>
          <p:cNvPr id="1033"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Tree>
  </p:cSld>
  <p:clrMapOvr>
    <a:masterClrMapping/>
  </p:clrMapOvr>
  <p:transition advTm="143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ctrTitle"/>
          </p:nvPr>
        </p:nvSpPr>
        <p:spPr>
          <a:xfrm>
            <a:off x="2867025" y="1406525"/>
            <a:ext cx="4495800" cy="914400"/>
          </a:xfrm>
        </p:spPr>
        <p:txBody>
          <a:bodyPr/>
          <a:lstStyle/>
          <a:p>
            <a:pPr eaLnBrk="1" latinLnBrk="1" hangingPunct="1">
              <a:lnSpc>
                <a:spcPct val="120000"/>
              </a:lnSpc>
              <a:defRPr/>
            </a:pPr>
            <a:r>
              <a:rPr kumimoji="1" lang="zh-CN" altLang="en-US" b="0" dirty="0" smtClean="0">
                <a:solidFill>
                  <a:schemeClr val="tx2"/>
                </a:solidFill>
                <a:effectLst>
                  <a:outerShdw blurRad="38100" dist="38100" dir="2700000" algn="tl">
                    <a:srgbClr val="000000">
                      <a:alpha val="43137"/>
                    </a:srgbClr>
                  </a:outerShdw>
                </a:effectLst>
                <a:latin typeface="黑体" pitchFamily="49" charset="-122"/>
                <a:ea typeface="黑体" pitchFamily="49" charset="-122"/>
              </a:rPr>
              <a:t>介  绍  纲   要</a:t>
            </a:r>
            <a:endParaRPr kumimoji="1" lang="en-US" altLang="ko-KR" b="0" dirty="0">
              <a:solidFill>
                <a:schemeClr val="tx2"/>
              </a:solidFill>
              <a:effectLst>
                <a:outerShdw blurRad="38100" dist="38100" dir="2700000" algn="tl">
                  <a:srgbClr val="000000">
                    <a:alpha val="43137"/>
                  </a:srgbClr>
                </a:outerShdw>
              </a:effectLst>
              <a:latin typeface="黑体" pitchFamily="49" charset="-122"/>
              <a:ea typeface="黑体" pitchFamily="49" charset="-122"/>
            </a:endParaRPr>
          </a:p>
        </p:txBody>
      </p:sp>
      <p:sp>
        <p:nvSpPr>
          <p:cNvPr id="6147" name="矩形 3"/>
          <p:cNvSpPr>
            <a:spLocks noChangeArrowheads="1"/>
          </p:cNvSpPr>
          <p:nvPr/>
        </p:nvSpPr>
        <p:spPr bwMode="auto">
          <a:xfrm>
            <a:off x="7467600" y="304800"/>
            <a:ext cx="1295400" cy="457200"/>
          </a:xfrm>
          <a:prstGeom prst="rect">
            <a:avLst/>
          </a:prstGeom>
          <a:solidFill>
            <a:schemeClr val="bg1"/>
          </a:solidFill>
          <a:ln w="9525" algn="ctr">
            <a:noFill/>
            <a:round/>
            <a:headEnd/>
            <a:tailEnd/>
          </a:ln>
        </p:spPr>
        <p:txBody>
          <a:bodyPr anchor="ctr"/>
          <a:lstStyle/>
          <a:p>
            <a:pPr algn="ctr"/>
            <a:endParaRPr lang="zh-CN" altLang="en-US"/>
          </a:p>
        </p:txBody>
      </p:sp>
      <p:grpSp>
        <p:nvGrpSpPr>
          <p:cNvPr id="6148" name="组合 38"/>
          <p:cNvGrpSpPr>
            <a:grpSpLocks/>
          </p:cNvGrpSpPr>
          <p:nvPr/>
        </p:nvGrpSpPr>
        <p:grpSpPr bwMode="auto">
          <a:xfrm>
            <a:off x="2497138" y="2613025"/>
            <a:ext cx="5808662" cy="2751138"/>
            <a:chOff x="2610468" y="3079968"/>
            <a:chExt cx="5809665" cy="2750520"/>
          </a:xfrm>
        </p:grpSpPr>
        <p:grpSp>
          <p:nvGrpSpPr>
            <p:cNvPr id="6149" name="组合 14"/>
            <p:cNvGrpSpPr>
              <a:grpSpLocks/>
            </p:cNvGrpSpPr>
            <p:nvPr/>
          </p:nvGrpSpPr>
          <p:grpSpPr bwMode="auto">
            <a:xfrm>
              <a:off x="2610468" y="4166400"/>
              <a:ext cx="5619132" cy="685800"/>
              <a:chOff x="2590800" y="3276600"/>
              <a:chExt cx="5715000" cy="685800"/>
            </a:xfrm>
          </p:grpSpPr>
          <p:grpSp>
            <p:nvGrpSpPr>
              <p:cNvPr id="4" name="Group 3"/>
              <p:cNvGrpSpPr>
                <a:grpSpLocks/>
              </p:cNvGrpSpPr>
              <p:nvPr/>
            </p:nvGrpSpPr>
            <p:grpSpPr bwMode="auto">
              <a:xfrm>
                <a:off x="2590800" y="3276600"/>
                <a:ext cx="762000" cy="665162"/>
                <a:chOff x="1110" y="2656"/>
                <a:chExt cx="1549" cy="1351"/>
              </a:xfrm>
              <a:solidFill>
                <a:schemeClr val="accent1">
                  <a:lumMod val="20000"/>
                  <a:lumOff val="80000"/>
                </a:schemeClr>
              </a:solidFill>
            </p:grpSpPr>
            <p:sp>
              <p:nvSpPr>
                <p:cNvPr id="20" name="AutoShape 4"/>
                <p:cNvSpPr>
                  <a:spLocks noChangeArrowheads="1"/>
                </p:cNvSpPr>
                <p:nvPr/>
              </p:nvSpPr>
              <p:spPr bwMode="gray">
                <a:xfrm>
                  <a:off x="1123" y="2679"/>
                  <a:ext cx="1536" cy="1328"/>
                </a:xfrm>
                <a:prstGeom prst="hexagon">
                  <a:avLst>
                    <a:gd name="adj" fmla="val 28916"/>
                    <a:gd name="vf" fmla="val 115470"/>
                  </a:avLst>
                </a:prstGeom>
                <a:grpFill/>
                <a:ln w="9525">
                  <a:solidFill>
                    <a:schemeClr val="tx1"/>
                  </a:solidFill>
                  <a:prstDash val="sysDot"/>
                  <a:miter lim="800000"/>
                  <a:headEnd/>
                  <a:tailEnd/>
                </a:ln>
                <a:effectLst/>
              </p:spPr>
              <p:txBody>
                <a:bodyPr wrap="none" anchor="ctr"/>
                <a:lstStyle/>
                <a:p>
                  <a:pPr>
                    <a:defRPr/>
                  </a:pPr>
                  <a:endParaRPr lang="zh-CN" altLang="en-US"/>
                </a:p>
              </p:txBody>
            </p:sp>
            <p:sp>
              <p:nvSpPr>
                <p:cNvPr id="21"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prstDash val="sysDot"/>
                  <a:miter lim="800000"/>
                  <a:headEnd/>
                  <a:tailEnd/>
                </a:ln>
                <a:effectLst/>
              </p:spPr>
              <p:txBody>
                <a:bodyPr wrap="none" anchor="ctr"/>
                <a:lstStyle/>
                <a:p>
                  <a:pPr>
                    <a:defRPr/>
                  </a:pPr>
                  <a:endParaRPr lang="zh-CN" altLang="en-US"/>
                </a:p>
              </p:txBody>
            </p:sp>
            <p:sp>
              <p:nvSpPr>
                <p:cNvPr id="22" name="AutoShape 6"/>
                <p:cNvSpPr>
                  <a:spLocks noChangeArrowheads="1"/>
                </p:cNvSpPr>
                <p:nvPr/>
              </p:nvSpPr>
              <p:spPr bwMode="gray">
                <a:xfrm>
                  <a:off x="1200" y="2736"/>
                  <a:ext cx="1350" cy="1168"/>
                </a:xfrm>
                <a:prstGeom prst="hexagon">
                  <a:avLst>
                    <a:gd name="adj" fmla="val 28896"/>
                    <a:gd name="vf" fmla="val 115470"/>
                  </a:avLst>
                </a:prstGeom>
                <a:solidFill>
                  <a:schemeClr val="accent1">
                    <a:lumMod val="60000"/>
                    <a:lumOff val="40000"/>
                  </a:schemeClr>
                </a:solidFill>
                <a:ln w="9525">
                  <a:solidFill>
                    <a:schemeClr val="tx2"/>
                  </a:solidFill>
                  <a:prstDash val="sysDot"/>
                  <a:miter lim="800000"/>
                  <a:headEnd/>
                  <a:tailEnd/>
                </a:ln>
                <a:effectLst/>
              </p:spPr>
              <p:txBody>
                <a:bodyPr wrap="none" anchor="ctr"/>
                <a:lstStyle/>
                <a:p>
                  <a:pPr>
                    <a:defRPr/>
                  </a:pPr>
                  <a:endParaRPr lang="zh-CN" altLang="en-US"/>
                </a:p>
              </p:txBody>
            </p:sp>
          </p:grpSp>
          <p:sp>
            <p:nvSpPr>
              <p:cNvPr id="6161" name="Line 7"/>
              <p:cNvSpPr>
                <a:spLocks noChangeShapeType="1"/>
              </p:cNvSpPr>
              <p:nvPr/>
            </p:nvSpPr>
            <p:spPr bwMode="auto">
              <a:xfrm>
                <a:off x="3276600" y="3962400"/>
                <a:ext cx="50292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6162" name="TextBox 17"/>
              <p:cNvSpPr txBox="1">
                <a:spLocks noChangeArrowheads="1"/>
              </p:cNvSpPr>
              <p:nvPr/>
            </p:nvSpPr>
            <p:spPr bwMode="auto">
              <a:xfrm>
                <a:off x="2775156" y="3313476"/>
                <a:ext cx="381000" cy="584775"/>
              </a:xfrm>
              <a:prstGeom prst="rect">
                <a:avLst/>
              </a:prstGeom>
              <a:noFill/>
              <a:ln w="9525">
                <a:noFill/>
                <a:miter lim="800000"/>
                <a:headEnd/>
                <a:tailEnd/>
              </a:ln>
            </p:spPr>
            <p:txBody>
              <a:bodyPr>
                <a:spAutoFit/>
              </a:bodyPr>
              <a:lstStyle/>
              <a:p>
                <a:r>
                  <a:rPr lang="en-US" altLang="zh-CN" sz="3200">
                    <a:latin typeface="Times New Roman" pitchFamily="18" charset="0"/>
                    <a:cs typeface="Times New Roman" pitchFamily="18" charset="0"/>
                  </a:rPr>
                  <a:t>2</a:t>
                </a:r>
                <a:endParaRPr lang="zh-CN" altLang="en-US" sz="3200">
                  <a:latin typeface="Times New Roman" pitchFamily="18" charset="0"/>
                  <a:cs typeface="Times New Roman" pitchFamily="18" charset="0"/>
                </a:endParaRPr>
              </a:p>
            </p:txBody>
          </p:sp>
          <p:sp>
            <p:nvSpPr>
              <p:cNvPr id="6163" name="TextBox 18"/>
              <p:cNvSpPr txBox="1">
                <a:spLocks noChangeArrowheads="1"/>
              </p:cNvSpPr>
              <p:nvPr/>
            </p:nvSpPr>
            <p:spPr bwMode="auto">
              <a:xfrm>
                <a:off x="3384768" y="3429000"/>
                <a:ext cx="4262168" cy="523102"/>
              </a:xfrm>
              <a:prstGeom prst="rect">
                <a:avLst/>
              </a:prstGeom>
              <a:noFill/>
              <a:ln w="9525">
                <a:noFill/>
                <a:miter lim="800000"/>
                <a:headEnd/>
                <a:tailEnd/>
              </a:ln>
            </p:spPr>
            <p:txBody>
              <a:bodyPr>
                <a:spAutoFit/>
              </a:bodyPr>
              <a:lstStyle/>
              <a:p>
                <a:pPr>
                  <a:spcBef>
                    <a:spcPct val="20000"/>
                  </a:spcBef>
                  <a:buClr>
                    <a:schemeClr val="accent2"/>
                  </a:buClr>
                </a:pPr>
                <a:r>
                  <a:rPr lang="zh-CN" altLang="en-US" sz="2800" b="1">
                    <a:solidFill>
                      <a:srgbClr val="000000"/>
                    </a:solidFill>
                    <a:latin typeface="楷体" pitchFamily="49" charset="-122"/>
                    <a:ea typeface="楷体" pitchFamily="49" charset="-122"/>
                  </a:rPr>
                  <a:t>成果登记网上申报流程</a:t>
                </a:r>
              </a:p>
            </p:txBody>
          </p:sp>
        </p:grpSp>
        <p:grpSp>
          <p:nvGrpSpPr>
            <p:cNvPr id="6150" name="组合 22"/>
            <p:cNvGrpSpPr>
              <a:grpSpLocks/>
            </p:cNvGrpSpPr>
            <p:nvPr/>
          </p:nvGrpSpPr>
          <p:grpSpPr bwMode="auto">
            <a:xfrm>
              <a:off x="2615388" y="3079968"/>
              <a:ext cx="5804745" cy="685800"/>
              <a:chOff x="2590800" y="3276600"/>
              <a:chExt cx="5908954" cy="685800"/>
            </a:xfrm>
          </p:grpSpPr>
          <p:grpSp>
            <p:nvGrpSpPr>
              <p:cNvPr id="6" name="Group 3"/>
              <p:cNvGrpSpPr>
                <a:grpSpLocks/>
              </p:cNvGrpSpPr>
              <p:nvPr/>
            </p:nvGrpSpPr>
            <p:grpSpPr bwMode="auto">
              <a:xfrm>
                <a:off x="2590800" y="3276600"/>
                <a:ext cx="762000" cy="665162"/>
                <a:chOff x="1110" y="2656"/>
                <a:chExt cx="1549" cy="1351"/>
              </a:xfrm>
              <a:solidFill>
                <a:schemeClr val="accent1">
                  <a:lumMod val="20000"/>
                  <a:lumOff val="80000"/>
                </a:schemeClr>
              </a:solidFill>
            </p:grpSpPr>
            <p:sp>
              <p:nvSpPr>
                <p:cNvPr id="28" name="AutoShape 4"/>
                <p:cNvSpPr>
                  <a:spLocks noChangeArrowheads="1"/>
                </p:cNvSpPr>
                <p:nvPr/>
              </p:nvSpPr>
              <p:spPr bwMode="gray">
                <a:xfrm>
                  <a:off x="1123" y="2679"/>
                  <a:ext cx="1536" cy="1328"/>
                </a:xfrm>
                <a:prstGeom prst="hexagon">
                  <a:avLst>
                    <a:gd name="adj" fmla="val 28916"/>
                    <a:gd name="vf" fmla="val 115470"/>
                  </a:avLst>
                </a:prstGeom>
                <a:grpFill/>
                <a:ln w="9525">
                  <a:solidFill>
                    <a:schemeClr val="tx1"/>
                  </a:solidFill>
                  <a:prstDash val="sysDot"/>
                  <a:miter lim="800000"/>
                  <a:headEnd/>
                  <a:tailEnd/>
                </a:ln>
                <a:effectLst/>
              </p:spPr>
              <p:txBody>
                <a:bodyPr wrap="none" anchor="ctr"/>
                <a:lstStyle/>
                <a:p>
                  <a:pPr>
                    <a:defRPr/>
                  </a:pPr>
                  <a:endParaRPr lang="zh-CN" altLang="en-US"/>
                </a:p>
              </p:txBody>
            </p:sp>
            <p:sp>
              <p:nvSpPr>
                <p:cNvPr id="29"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prstDash val="sysDot"/>
                  <a:miter lim="800000"/>
                  <a:headEnd/>
                  <a:tailEnd/>
                </a:ln>
                <a:effectLst/>
              </p:spPr>
              <p:txBody>
                <a:bodyPr wrap="none" anchor="ctr"/>
                <a:lstStyle/>
                <a:p>
                  <a:pPr>
                    <a:defRPr/>
                  </a:pPr>
                  <a:endParaRPr lang="zh-CN" altLang="en-US"/>
                </a:p>
              </p:txBody>
            </p:sp>
            <p:sp>
              <p:nvSpPr>
                <p:cNvPr id="30" name="AutoShape 6"/>
                <p:cNvSpPr>
                  <a:spLocks noChangeArrowheads="1"/>
                </p:cNvSpPr>
                <p:nvPr/>
              </p:nvSpPr>
              <p:spPr bwMode="gray">
                <a:xfrm>
                  <a:off x="1200" y="2736"/>
                  <a:ext cx="1350" cy="1168"/>
                </a:xfrm>
                <a:prstGeom prst="hexagon">
                  <a:avLst>
                    <a:gd name="adj" fmla="val 28896"/>
                    <a:gd name="vf" fmla="val 115470"/>
                  </a:avLst>
                </a:prstGeom>
                <a:solidFill>
                  <a:schemeClr val="bg2">
                    <a:lumMod val="20000"/>
                    <a:lumOff val="80000"/>
                  </a:schemeClr>
                </a:solidFill>
                <a:ln w="9525">
                  <a:solidFill>
                    <a:schemeClr val="tx2"/>
                  </a:solidFill>
                  <a:prstDash val="sysDot"/>
                  <a:miter lim="800000"/>
                  <a:headEnd/>
                  <a:tailEnd/>
                </a:ln>
                <a:effectLst/>
              </p:spPr>
              <p:txBody>
                <a:bodyPr wrap="none" anchor="ctr"/>
                <a:lstStyle/>
                <a:p>
                  <a:pPr>
                    <a:defRPr/>
                  </a:pPr>
                  <a:endParaRPr lang="zh-CN" altLang="en-US"/>
                </a:p>
              </p:txBody>
            </p:sp>
          </p:grpSp>
          <p:sp>
            <p:nvSpPr>
              <p:cNvPr id="6157" name="Line 7"/>
              <p:cNvSpPr>
                <a:spLocks noChangeShapeType="1"/>
              </p:cNvSpPr>
              <p:nvPr/>
            </p:nvSpPr>
            <p:spPr bwMode="auto">
              <a:xfrm>
                <a:off x="3276600" y="3962400"/>
                <a:ext cx="50292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6158" name="TextBox 25"/>
              <p:cNvSpPr txBox="1">
                <a:spLocks noChangeArrowheads="1"/>
              </p:cNvSpPr>
              <p:nvPr/>
            </p:nvSpPr>
            <p:spPr bwMode="auto">
              <a:xfrm>
                <a:off x="2775156" y="3313476"/>
                <a:ext cx="381000" cy="584775"/>
              </a:xfrm>
              <a:prstGeom prst="rect">
                <a:avLst/>
              </a:prstGeom>
              <a:noFill/>
              <a:ln w="9525">
                <a:noFill/>
                <a:miter lim="800000"/>
                <a:headEnd/>
                <a:tailEnd/>
              </a:ln>
            </p:spPr>
            <p:txBody>
              <a:bodyPr>
                <a:spAutoFit/>
              </a:bodyPr>
              <a:lstStyle/>
              <a:p>
                <a:r>
                  <a:rPr lang="en-US" altLang="zh-CN" sz="3200">
                    <a:latin typeface="Times New Roman" pitchFamily="18" charset="0"/>
                    <a:cs typeface="Times New Roman" pitchFamily="18" charset="0"/>
                  </a:rPr>
                  <a:t>1</a:t>
                </a:r>
                <a:endParaRPr lang="zh-CN" altLang="en-US" sz="3200">
                  <a:latin typeface="Times New Roman" pitchFamily="18" charset="0"/>
                  <a:cs typeface="Times New Roman" pitchFamily="18" charset="0"/>
                </a:endParaRPr>
              </a:p>
            </p:txBody>
          </p:sp>
          <p:sp>
            <p:nvSpPr>
              <p:cNvPr id="6159" name="TextBox 26"/>
              <p:cNvSpPr txBox="1">
                <a:spLocks noChangeArrowheads="1"/>
              </p:cNvSpPr>
              <p:nvPr/>
            </p:nvSpPr>
            <p:spPr bwMode="auto">
              <a:xfrm>
                <a:off x="3384768" y="3429000"/>
                <a:ext cx="5114986" cy="523102"/>
              </a:xfrm>
              <a:prstGeom prst="rect">
                <a:avLst/>
              </a:prstGeom>
              <a:noFill/>
              <a:ln w="9525">
                <a:noFill/>
                <a:miter lim="800000"/>
                <a:headEnd/>
                <a:tailEnd/>
              </a:ln>
            </p:spPr>
            <p:txBody>
              <a:bodyPr>
                <a:spAutoFit/>
              </a:bodyPr>
              <a:lstStyle/>
              <a:p>
                <a:pPr>
                  <a:spcBef>
                    <a:spcPct val="20000"/>
                  </a:spcBef>
                  <a:buClr>
                    <a:schemeClr val="accent2"/>
                  </a:buClr>
                </a:pPr>
                <a:r>
                  <a:rPr lang="zh-CN" altLang="en-US" sz="2800" b="1">
                    <a:solidFill>
                      <a:srgbClr val="000000"/>
                    </a:solidFill>
                    <a:latin typeface="楷体" pitchFamily="49" charset="-122"/>
                    <a:ea typeface="楷体" pitchFamily="49" charset="-122"/>
                  </a:rPr>
                  <a:t>成果管理及成果登记概况</a:t>
                </a:r>
              </a:p>
            </p:txBody>
          </p:sp>
        </p:grpSp>
        <p:grpSp>
          <p:nvGrpSpPr>
            <p:cNvPr id="6151" name="组合 30"/>
            <p:cNvGrpSpPr>
              <a:grpSpLocks/>
            </p:cNvGrpSpPr>
            <p:nvPr/>
          </p:nvGrpSpPr>
          <p:grpSpPr bwMode="auto">
            <a:xfrm>
              <a:off x="2615388" y="5144688"/>
              <a:ext cx="5804745" cy="685800"/>
              <a:chOff x="2590800" y="3276600"/>
              <a:chExt cx="5908954" cy="685800"/>
            </a:xfrm>
          </p:grpSpPr>
          <p:grpSp>
            <p:nvGrpSpPr>
              <p:cNvPr id="8" name="Group 3"/>
              <p:cNvGrpSpPr>
                <a:grpSpLocks/>
              </p:cNvGrpSpPr>
              <p:nvPr/>
            </p:nvGrpSpPr>
            <p:grpSpPr bwMode="auto">
              <a:xfrm>
                <a:off x="2590800" y="3276600"/>
                <a:ext cx="762000" cy="665162"/>
                <a:chOff x="1110" y="2656"/>
                <a:chExt cx="1549" cy="1351"/>
              </a:xfrm>
              <a:solidFill>
                <a:schemeClr val="accent1">
                  <a:lumMod val="20000"/>
                  <a:lumOff val="80000"/>
                </a:schemeClr>
              </a:solidFill>
            </p:grpSpPr>
            <p:sp>
              <p:nvSpPr>
                <p:cNvPr id="36" name="AutoShape 4"/>
                <p:cNvSpPr>
                  <a:spLocks noChangeArrowheads="1"/>
                </p:cNvSpPr>
                <p:nvPr/>
              </p:nvSpPr>
              <p:spPr bwMode="gray">
                <a:xfrm>
                  <a:off x="1123" y="2679"/>
                  <a:ext cx="1536" cy="1328"/>
                </a:xfrm>
                <a:prstGeom prst="hexagon">
                  <a:avLst>
                    <a:gd name="adj" fmla="val 28916"/>
                    <a:gd name="vf" fmla="val 115470"/>
                  </a:avLst>
                </a:prstGeom>
                <a:grpFill/>
                <a:ln w="9525">
                  <a:solidFill>
                    <a:schemeClr val="tx1"/>
                  </a:solidFill>
                  <a:prstDash val="sysDot"/>
                  <a:miter lim="800000"/>
                  <a:headEnd/>
                  <a:tailEnd/>
                </a:ln>
                <a:effectLst/>
              </p:spPr>
              <p:txBody>
                <a:bodyPr wrap="none" anchor="ctr"/>
                <a:lstStyle/>
                <a:p>
                  <a:pPr>
                    <a:defRPr/>
                  </a:pPr>
                  <a:endParaRPr lang="zh-CN" altLang="en-US"/>
                </a:p>
              </p:txBody>
            </p:sp>
            <p:sp>
              <p:nvSpPr>
                <p:cNvPr id="37" name="AutoShape 5"/>
                <p:cNvSpPr>
                  <a:spLocks noChangeArrowheads="1"/>
                </p:cNvSpPr>
                <p:nvPr/>
              </p:nvSpPr>
              <p:spPr bwMode="gray">
                <a:xfrm>
                  <a:off x="1110" y="2656"/>
                  <a:ext cx="1536" cy="1328"/>
                </a:xfrm>
                <a:prstGeom prst="hexagon">
                  <a:avLst>
                    <a:gd name="adj" fmla="val 28916"/>
                    <a:gd name="vf" fmla="val 115470"/>
                  </a:avLst>
                </a:prstGeom>
                <a:grpFill/>
                <a:ln w="9525">
                  <a:solidFill>
                    <a:srgbClr val="C0C0C0"/>
                  </a:solidFill>
                  <a:prstDash val="sysDot"/>
                  <a:miter lim="800000"/>
                  <a:headEnd/>
                  <a:tailEnd/>
                </a:ln>
                <a:effectLst/>
              </p:spPr>
              <p:txBody>
                <a:bodyPr wrap="none" anchor="ctr"/>
                <a:lstStyle/>
                <a:p>
                  <a:pPr>
                    <a:defRPr/>
                  </a:pPr>
                  <a:endParaRPr lang="zh-CN" altLang="en-US"/>
                </a:p>
              </p:txBody>
            </p:sp>
            <p:sp>
              <p:nvSpPr>
                <p:cNvPr id="38" name="AutoShape 6"/>
                <p:cNvSpPr>
                  <a:spLocks noChangeArrowheads="1"/>
                </p:cNvSpPr>
                <p:nvPr/>
              </p:nvSpPr>
              <p:spPr bwMode="gray">
                <a:xfrm>
                  <a:off x="1200" y="2736"/>
                  <a:ext cx="1350" cy="1168"/>
                </a:xfrm>
                <a:prstGeom prst="hexagon">
                  <a:avLst>
                    <a:gd name="adj" fmla="val 28896"/>
                    <a:gd name="vf" fmla="val 115470"/>
                  </a:avLst>
                </a:prstGeom>
                <a:solidFill>
                  <a:schemeClr val="tx1">
                    <a:lumMod val="40000"/>
                    <a:lumOff val="60000"/>
                  </a:schemeClr>
                </a:solidFill>
                <a:ln w="9525">
                  <a:solidFill>
                    <a:schemeClr val="tx2"/>
                  </a:solidFill>
                  <a:prstDash val="sysDot"/>
                  <a:miter lim="800000"/>
                  <a:headEnd/>
                  <a:tailEnd/>
                </a:ln>
                <a:effectLst/>
              </p:spPr>
              <p:txBody>
                <a:bodyPr wrap="none" anchor="ctr"/>
                <a:lstStyle/>
                <a:p>
                  <a:pPr>
                    <a:defRPr/>
                  </a:pPr>
                  <a:endParaRPr lang="zh-CN" altLang="en-US"/>
                </a:p>
              </p:txBody>
            </p:sp>
          </p:grpSp>
          <p:sp>
            <p:nvSpPr>
              <p:cNvPr id="6153" name="Line 7"/>
              <p:cNvSpPr>
                <a:spLocks noChangeShapeType="1"/>
              </p:cNvSpPr>
              <p:nvPr/>
            </p:nvSpPr>
            <p:spPr bwMode="auto">
              <a:xfrm>
                <a:off x="3276600" y="3962400"/>
                <a:ext cx="5029200" cy="0"/>
              </a:xfrm>
              <a:prstGeom prst="line">
                <a:avLst/>
              </a:prstGeom>
              <a:noFill/>
              <a:ln w="25400">
                <a:solidFill>
                  <a:srgbClr val="C0C0C0"/>
                </a:solidFill>
                <a:prstDash val="sysDot"/>
                <a:round/>
                <a:headEnd/>
                <a:tailEnd type="oval" w="med" len="med"/>
              </a:ln>
            </p:spPr>
            <p:txBody>
              <a:bodyPr wrap="none" anchor="ctr"/>
              <a:lstStyle/>
              <a:p>
                <a:endParaRPr lang="zh-CN" altLang="en-US"/>
              </a:p>
            </p:txBody>
          </p:sp>
          <p:sp>
            <p:nvSpPr>
              <p:cNvPr id="6154" name="TextBox 33"/>
              <p:cNvSpPr txBox="1">
                <a:spLocks noChangeArrowheads="1"/>
              </p:cNvSpPr>
              <p:nvPr/>
            </p:nvSpPr>
            <p:spPr bwMode="auto">
              <a:xfrm>
                <a:off x="2775156" y="3293989"/>
                <a:ext cx="381000" cy="646331"/>
              </a:xfrm>
              <a:prstGeom prst="rect">
                <a:avLst/>
              </a:prstGeom>
              <a:noFill/>
              <a:ln w="9525">
                <a:noFill/>
                <a:miter lim="800000"/>
                <a:headEnd/>
                <a:tailEnd/>
              </a:ln>
            </p:spPr>
            <p:txBody>
              <a:bodyPr>
                <a:spAutoFit/>
              </a:bodyPr>
              <a:lstStyle/>
              <a:p>
                <a:r>
                  <a:rPr lang="en-US" altLang="zh-CN" sz="3600">
                    <a:latin typeface="Times New Roman" pitchFamily="18" charset="0"/>
                    <a:cs typeface="Times New Roman" pitchFamily="18" charset="0"/>
                  </a:rPr>
                  <a:t>3</a:t>
                </a:r>
                <a:endParaRPr lang="zh-CN" altLang="en-US" sz="3600">
                  <a:latin typeface="Times New Roman" pitchFamily="18" charset="0"/>
                  <a:cs typeface="Times New Roman" pitchFamily="18" charset="0"/>
                </a:endParaRPr>
              </a:p>
            </p:txBody>
          </p:sp>
          <p:sp>
            <p:nvSpPr>
              <p:cNvPr id="6155" name="TextBox 34"/>
              <p:cNvSpPr txBox="1">
                <a:spLocks noChangeArrowheads="1"/>
              </p:cNvSpPr>
              <p:nvPr/>
            </p:nvSpPr>
            <p:spPr bwMode="auto">
              <a:xfrm>
                <a:off x="3384767" y="3429000"/>
                <a:ext cx="5114987" cy="523103"/>
              </a:xfrm>
              <a:prstGeom prst="rect">
                <a:avLst/>
              </a:prstGeom>
              <a:noFill/>
              <a:ln w="9525">
                <a:noFill/>
                <a:miter lim="800000"/>
                <a:headEnd/>
                <a:tailEnd/>
              </a:ln>
            </p:spPr>
            <p:txBody>
              <a:bodyPr>
                <a:spAutoFit/>
              </a:bodyPr>
              <a:lstStyle/>
              <a:p>
                <a:pPr>
                  <a:spcBef>
                    <a:spcPct val="20000"/>
                  </a:spcBef>
                  <a:buClr>
                    <a:schemeClr val="accent2"/>
                  </a:buClr>
                </a:pPr>
                <a:r>
                  <a:rPr lang="zh-CN" altLang="en-US" sz="2800" b="1">
                    <a:solidFill>
                      <a:srgbClr val="000000"/>
                    </a:solidFill>
                    <a:latin typeface="楷体" pitchFamily="49" charset="-122"/>
                    <a:ea typeface="楷体" pitchFamily="49" charset="-122"/>
                  </a:rPr>
                  <a:t>地质调查项目成果登记申报表</a:t>
                </a:r>
              </a:p>
            </p:txBody>
          </p:sp>
        </p:grpSp>
      </p:grpSp>
    </p:spTree>
  </p:cSld>
  <p:clrMapOvr>
    <a:masterClrMapping/>
  </p:clrMapOvr>
  <p:transition advTm="4172"/>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标题 1"/>
          <p:cNvSpPr>
            <a:spLocks noGrp="1"/>
          </p:cNvSpPr>
          <p:nvPr>
            <p:ph type="title"/>
          </p:nvPr>
        </p:nvSpPr>
        <p:spPr>
          <a:xfrm>
            <a:off x="762000" y="228600"/>
            <a:ext cx="4995863" cy="563563"/>
          </a:xfrm>
        </p:spPr>
        <p:txBody>
          <a:bodyPr/>
          <a:lstStyle/>
          <a:p>
            <a:r>
              <a:rPr lang="zh-CN" altLang="en-US" sz="2400" smtClean="0">
                <a:ea typeface="宋体" pitchFamily="2" charset="-122"/>
              </a:rPr>
              <a:t>成果登记申报表</a:t>
            </a:r>
            <a:r>
              <a:rPr lang="en-US" altLang="zh-CN" sz="2400" smtClean="0">
                <a:ea typeface="宋体" pitchFamily="2" charset="-122"/>
              </a:rPr>
              <a:t>-</a:t>
            </a:r>
            <a:r>
              <a:rPr lang="zh-CN" altLang="en-US" sz="2400" smtClean="0">
                <a:ea typeface="宋体" pitchFamily="2" charset="-122"/>
              </a:rPr>
              <a:t>成果概况</a:t>
            </a:r>
          </a:p>
        </p:txBody>
      </p:sp>
      <p:grpSp>
        <p:nvGrpSpPr>
          <p:cNvPr id="2052" name="组合 2"/>
          <p:cNvGrpSpPr>
            <a:grpSpLocks/>
          </p:cNvGrpSpPr>
          <p:nvPr/>
        </p:nvGrpSpPr>
        <p:grpSpPr bwMode="auto">
          <a:xfrm>
            <a:off x="533400" y="1066800"/>
            <a:ext cx="8153400" cy="1268413"/>
            <a:chOff x="533400" y="1066800"/>
            <a:chExt cx="8153400" cy="1268413"/>
          </a:xfrm>
        </p:grpSpPr>
        <p:grpSp>
          <p:nvGrpSpPr>
            <p:cNvPr id="2110" name="Group 73"/>
            <p:cNvGrpSpPr>
              <a:grpSpLocks/>
            </p:cNvGrpSpPr>
            <p:nvPr/>
          </p:nvGrpSpPr>
          <p:grpSpPr bwMode="auto">
            <a:xfrm>
              <a:off x="817563" y="1073150"/>
              <a:ext cx="7716837" cy="993775"/>
              <a:chOff x="720" y="1392"/>
              <a:chExt cx="4058" cy="480"/>
            </a:xfrm>
          </p:grpSpPr>
          <p:sp>
            <p:nvSpPr>
              <p:cNvPr id="55" name="AutoShape 74"/>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grpSp>
            <p:nvGrpSpPr>
              <p:cNvPr id="2115" name="Group 75"/>
              <p:cNvGrpSpPr>
                <a:grpSpLocks/>
              </p:cNvGrpSpPr>
              <p:nvPr/>
            </p:nvGrpSpPr>
            <p:grpSpPr bwMode="auto">
              <a:xfrm>
                <a:off x="730" y="1407"/>
                <a:ext cx="4043" cy="444"/>
                <a:chOff x="744" y="1407"/>
                <a:chExt cx="3988" cy="444"/>
              </a:xfrm>
            </p:grpSpPr>
            <p:sp>
              <p:nvSpPr>
                <p:cNvPr id="57" name="AutoShape 76"/>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sp>
              <p:nvSpPr>
                <p:cNvPr id="58" name="AutoShape 77"/>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grpSp>
        </p:grpSp>
        <p:sp>
          <p:nvSpPr>
            <p:cNvPr id="2111" name="Text Box 78"/>
            <p:cNvSpPr txBox="1">
              <a:spLocks noChangeArrowheads="1"/>
            </p:cNvSpPr>
            <p:nvPr/>
          </p:nvSpPr>
          <p:spPr bwMode="white">
            <a:xfrm>
              <a:off x="1495425" y="1238250"/>
              <a:ext cx="7191375" cy="461665"/>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sz="2400" b="1">
                  <a:latin typeface="华文新魏" pitchFamily="2" charset="-122"/>
                  <a:ea typeface="华文新魏" pitchFamily="2" charset="-122"/>
                </a:rPr>
                <a:t>关键词</a:t>
              </a:r>
              <a:r>
                <a:rPr lang="zh-CN" altLang="en-US" sz="1700" b="1">
                  <a:latin typeface="华文新魏" pitchFamily="2" charset="-122"/>
                  <a:ea typeface="华文新魏" pitchFamily="2" charset="-122"/>
                </a:rPr>
                <a:t>：</a:t>
              </a:r>
              <a:r>
                <a:rPr lang="zh-CN" altLang="en-US" sz="1700">
                  <a:latin typeface="华文新魏" pitchFamily="2" charset="-122"/>
                  <a:ea typeface="华文新魏" pitchFamily="2" charset="-122"/>
                </a:rPr>
                <a:t>填写</a:t>
              </a:r>
              <a:r>
                <a:rPr lang="en-US" altLang="zh-CN" sz="1700">
                  <a:latin typeface="华文新魏" pitchFamily="2" charset="-122"/>
                  <a:ea typeface="华文新魏" pitchFamily="2" charset="-122"/>
                </a:rPr>
                <a:t>3-5 </a:t>
              </a:r>
              <a:r>
                <a:rPr lang="zh-CN" altLang="en-US" sz="1700">
                  <a:latin typeface="华文新魏" pitchFamily="2" charset="-122"/>
                  <a:ea typeface="华文新魏" pitchFamily="2" charset="-122"/>
                </a:rPr>
                <a:t>个与成果内容密切相关的关键词，中间用“；”隔开。</a:t>
              </a:r>
              <a:endParaRPr lang="en-US" altLang="zh-CN" sz="1700">
                <a:latin typeface="华文新魏" pitchFamily="2" charset="-122"/>
                <a:ea typeface="华文新魏" pitchFamily="2" charset="-122"/>
              </a:endParaRPr>
            </a:p>
          </p:txBody>
        </p:sp>
        <p:pic>
          <p:nvPicPr>
            <p:cNvPr id="2112" name="Picture 86" descr="1"/>
            <p:cNvPicPr>
              <a:picLocks noChangeAspect="1" noChangeArrowheads="1"/>
            </p:cNvPicPr>
            <p:nvPr/>
          </p:nvPicPr>
          <p:blipFill>
            <a:blip r:embed="rId4">
              <a:lum bright="-6000" contrast="24000"/>
            </a:blip>
            <a:srcRect l="42606" t="64474" r="19473"/>
            <a:stretch>
              <a:fillRect/>
            </a:stretch>
          </p:blipFill>
          <p:spPr bwMode="auto">
            <a:xfrm>
              <a:off x="533400" y="1066800"/>
              <a:ext cx="1066800" cy="1268413"/>
            </a:xfrm>
            <a:prstGeom prst="rect">
              <a:avLst/>
            </a:prstGeom>
            <a:noFill/>
            <a:ln w="9525">
              <a:noFill/>
              <a:miter lim="800000"/>
              <a:headEnd/>
              <a:tailEnd/>
            </a:ln>
          </p:spPr>
        </p:pic>
        <p:sp>
          <p:nvSpPr>
            <p:cNvPr id="2113" name="Text Box 88"/>
            <p:cNvSpPr txBox="1">
              <a:spLocks noChangeArrowheads="1"/>
            </p:cNvSpPr>
            <p:nvPr/>
          </p:nvSpPr>
          <p:spPr bwMode="gray">
            <a:xfrm>
              <a:off x="998538" y="1206500"/>
              <a:ext cx="554037" cy="461963"/>
            </a:xfrm>
            <a:prstGeom prst="rect">
              <a:avLst/>
            </a:prstGeom>
            <a:noFill/>
            <a:ln w="9525">
              <a:noFill/>
              <a:miter lim="800000"/>
              <a:headEnd/>
              <a:tailEnd/>
            </a:ln>
          </p:spPr>
          <p:txBody>
            <a:bodyPr>
              <a:spAutoFit/>
            </a:bodyPr>
            <a:lstStyle/>
            <a:p>
              <a:pPr>
                <a:spcBef>
                  <a:spcPct val="50000"/>
                </a:spcBef>
              </a:pPr>
              <a:r>
                <a:rPr lang="en-US" altLang="zh-CN" sz="2400" b="1"/>
                <a:t>4</a:t>
              </a:r>
            </a:p>
          </p:txBody>
        </p:sp>
      </p:grpSp>
      <p:grpSp>
        <p:nvGrpSpPr>
          <p:cNvPr id="5" name="组合 115"/>
          <p:cNvGrpSpPr>
            <a:grpSpLocks/>
          </p:cNvGrpSpPr>
          <p:nvPr/>
        </p:nvGrpSpPr>
        <p:grpSpPr bwMode="auto">
          <a:xfrm>
            <a:off x="838200" y="1981200"/>
            <a:ext cx="7278688" cy="6076950"/>
            <a:chOff x="838200" y="1981200"/>
            <a:chExt cx="7278687" cy="6076950"/>
          </a:xfrm>
        </p:grpSpPr>
        <p:graphicFrame>
          <p:nvGraphicFramePr>
            <p:cNvPr id="2050" name="Object 77"/>
            <p:cNvGraphicFramePr>
              <a:graphicFrameLocks noChangeAspect="1"/>
            </p:cNvGraphicFramePr>
            <p:nvPr/>
          </p:nvGraphicFramePr>
          <p:xfrm>
            <a:off x="838200" y="1981200"/>
            <a:ext cx="6076950" cy="6076950"/>
          </p:xfrm>
          <a:graphic>
            <a:graphicData uri="http://schemas.openxmlformats.org/presentationml/2006/ole">
              <p:oleObj spid="_x0000_s2050" name="图表" r:id="rId5" imgW="11753850" imgH="11753850" progId="MSGraph.Chart.8">
                <p:embed followColorScheme="full"/>
              </p:oleObj>
            </a:graphicData>
          </a:graphic>
        </p:graphicFrame>
        <p:sp>
          <p:nvSpPr>
            <p:cNvPr id="2087" name="Oval 26"/>
            <p:cNvSpPr>
              <a:spLocks noChangeArrowheads="1"/>
            </p:cNvSpPr>
            <p:nvPr/>
          </p:nvSpPr>
          <p:spPr bwMode="blackWhite">
            <a:xfrm>
              <a:off x="2073275" y="1997075"/>
              <a:ext cx="693738" cy="692150"/>
            </a:xfrm>
            <a:prstGeom prst="ellipse">
              <a:avLst/>
            </a:prstGeom>
            <a:solidFill>
              <a:srgbClr val="FFFFFF">
                <a:alpha val="39999"/>
              </a:srgbClr>
            </a:solidFill>
            <a:ln w="9525" algn="ctr">
              <a:solidFill>
                <a:schemeClr val="accent1"/>
              </a:solidFill>
              <a:prstDash val="dash"/>
              <a:round/>
              <a:headEnd/>
              <a:tailEnd/>
            </a:ln>
          </p:spPr>
          <p:txBody>
            <a:bodyPr wrap="none" anchor="ctr"/>
            <a:lstStyle/>
            <a:p>
              <a:endParaRPr lang="zh-CN" altLang="en-US"/>
            </a:p>
          </p:txBody>
        </p:sp>
        <p:sp>
          <p:nvSpPr>
            <p:cNvPr id="109" name="Arc 27"/>
            <p:cNvSpPr>
              <a:spLocks/>
            </p:cNvSpPr>
            <p:nvPr/>
          </p:nvSpPr>
          <p:spPr bwMode="gray">
            <a:xfrm rot="3328958" flipH="1" flipV="1">
              <a:off x="2197100" y="2138363"/>
              <a:ext cx="430213" cy="407987"/>
            </a:xfrm>
            <a:custGeom>
              <a:avLst/>
              <a:gdLst>
                <a:gd name="G0" fmla="+- 21600 0 0"/>
                <a:gd name="G1" fmla="+- 21600 0 0"/>
                <a:gd name="G2" fmla="+- 21600 0 0"/>
                <a:gd name="T0" fmla="*/ 8 w 43200"/>
                <a:gd name="T1" fmla="*/ 22192 h 40909"/>
                <a:gd name="T2" fmla="*/ 31281 w 43200"/>
                <a:gd name="T3" fmla="*/ 40909 h 40909"/>
                <a:gd name="T4" fmla="*/ 21600 w 43200"/>
                <a:gd name="T5" fmla="*/ 21600 h 40909"/>
              </a:gdLst>
              <a:ahLst/>
              <a:cxnLst>
                <a:cxn ang="0">
                  <a:pos x="T0" y="T1"/>
                </a:cxn>
                <a:cxn ang="0">
                  <a:pos x="T2" y="T3"/>
                </a:cxn>
                <a:cxn ang="0">
                  <a:pos x="T4" y="T5"/>
                </a:cxn>
              </a:cxnLst>
              <a:rect l="0" t="0" r="r" b="b"/>
              <a:pathLst>
                <a:path w="43200" h="40909" fill="none" extrusionOk="0">
                  <a:moveTo>
                    <a:pt x="8" y="22191"/>
                  </a:moveTo>
                  <a:cubicBezTo>
                    <a:pt x="2" y="21994"/>
                    <a:pt x="0" y="21797"/>
                    <a:pt x="0" y="21600"/>
                  </a:cubicBezTo>
                  <a:cubicBezTo>
                    <a:pt x="0" y="9670"/>
                    <a:pt x="9670" y="0"/>
                    <a:pt x="21600" y="0"/>
                  </a:cubicBezTo>
                  <a:cubicBezTo>
                    <a:pt x="33529" y="0"/>
                    <a:pt x="43200" y="9670"/>
                    <a:pt x="43200" y="21600"/>
                  </a:cubicBezTo>
                  <a:cubicBezTo>
                    <a:pt x="43200" y="29772"/>
                    <a:pt x="38587" y="37245"/>
                    <a:pt x="31281" y="40909"/>
                  </a:cubicBezTo>
                </a:path>
                <a:path w="43200" h="40909" stroke="0" extrusionOk="0">
                  <a:moveTo>
                    <a:pt x="8" y="22191"/>
                  </a:moveTo>
                  <a:cubicBezTo>
                    <a:pt x="2" y="21994"/>
                    <a:pt x="0" y="21797"/>
                    <a:pt x="0" y="21600"/>
                  </a:cubicBezTo>
                  <a:cubicBezTo>
                    <a:pt x="0" y="9670"/>
                    <a:pt x="9670" y="0"/>
                    <a:pt x="21600" y="0"/>
                  </a:cubicBezTo>
                  <a:cubicBezTo>
                    <a:pt x="33529" y="0"/>
                    <a:pt x="43200" y="9670"/>
                    <a:pt x="43200" y="21600"/>
                  </a:cubicBezTo>
                  <a:cubicBezTo>
                    <a:pt x="43200" y="29772"/>
                    <a:pt x="38587" y="37245"/>
                    <a:pt x="31281" y="40909"/>
                  </a:cubicBezTo>
                  <a:lnTo>
                    <a:pt x="21600" y="21600"/>
                  </a:lnTo>
                  <a:close/>
                </a:path>
              </a:pathLst>
            </a:custGeom>
            <a:gradFill rotWithShape="1">
              <a:gsLst>
                <a:gs pos="0">
                  <a:schemeClr val="accent1">
                    <a:gamma/>
                    <a:shade val="65882"/>
                    <a:invGamma/>
                  </a:schemeClr>
                </a:gs>
                <a:gs pos="100000">
                  <a:schemeClr val="accent1"/>
                </a:gs>
              </a:gsLst>
              <a:lin ang="5400000" scaled="1"/>
            </a:gradFill>
            <a:ln w="9525">
              <a:noFill/>
              <a:round/>
              <a:headEnd/>
              <a:tailEnd/>
            </a:ln>
            <a:effectLst>
              <a:outerShdw dist="56796" dir="3806097" algn="ctr" rotWithShape="0">
                <a:srgbClr val="1C1C1C"/>
              </a:outerShdw>
            </a:effectLst>
          </p:spPr>
          <p:txBody>
            <a:bodyPr wrap="none" anchor="ctr"/>
            <a:lstStyle/>
            <a:p>
              <a:pPr>
                <a:defRPr/>
              </a:pPr>
              <a:endParaRPr lang="zh-CN" altLang="en-US"/>
            </a:p>
          </p:txBody>
        </p:sp>
        <p:grpSp>
          <p:nvGrpSpPr>
            <p:cNvPr id="2089" name="组合 113"/>
            <p:cNvGrpSpPr>
              <a:grpSpLocks/>
            </p:cNvGrpSpPr>
            <p:nvPr/>
          </p:nvGrpSpPr>
          <p:grpSpPr bwMode="auto">
            <a:xfrm>
              <a:off x="1600200" y="2362200"/>
              <a:ext cx="6516687" cy="3797300"/>
              <a:chOff x="1636713" y="2146300"/>
              <a:chExt cx="6637337" cy="3873500"/>
            </a:xfrm>
          </p:grpSpPr>
          <p:sp>
            <p:nvSpPr>
              <p:cNvPr id="2091" name="Oval 9"/>
              <p:cNvSpPr>
                <a:spLocks noChangeArrowheads="1"/>
              </p:cNvSpPr>
              <p:nvPr/>
            </p:nvSpPr>
            <p:spPr bwMode="blackWhite">
              <a:xfrm>
                <a:off x="7202488" y="4149725"/>
                <a:ext cx="693737" cy="693738"/>
              </a:xfrm>
              <a:prstGeom prst="ellipse">
                <a:avLst/>
              </a:prstGeom>
              <a:solidFill>
                <a:srgbClr val="FFFFFF">
                  <a:alpha val="39999"/>
                </a:srgbClr>
              </a:solidFill>
              <a:ln w="9525" algn="ctr">
                <a:solidFill>
                  <a:schemeClr val="folHlink"/>
                </a:solidFill>
                <a:prstDash val="dash"/>
                <a:round/>
                <a:headEnd/>
                <a:tailEnd/>
              </a:ln>
            </p:spPr>
            <p:txBody>
              <a:bodyPr wrap="none" anchor="ctr"/>
              <a:lstStyle/>
              <a:p>
                <a:endParaRPr lang="zh-CN" altLang="en-US"/>
              </a:p>
            </p:txBody>
          </p:sp>
          <p:sp>
            <p:nvSpPr>
              <p:cNvPr id="89" name="Arc 10"/>
              <p:cNvSpPr>
                <a:spLocks/>
              </p:cNvSpPr>
              <p:nvPr/>
            </p:nvSpPr>
            <p:spPr bwMode="gray">
              <a:xfrm rot="6106500">
                <a:off x="7322225" y="4310848"/>
                <a:ext cx="374072" cy="365417"/>
              </a:xfrm>
              <a:custGeom>
                <a:avLst/>
                <a:gdLst>
                  <a:gd name="G0" fmla="+- 5560 0 0"/>
                  <a:gd name="G1" fmla="+- 21600 0 0"/>
                  <a:gd name="G2" fmla="+- 21600 0 0"/>
                  <a:gd name="T0" fmla="*/ 0 w 20507"/>
                  <a:gd name="T1" fmla="*/ 728 h 21600"/>
                  <a:gd name="T2" fmla="*/ 20507 w 20507"/>
                  <a:gd name="T3" fmla="*/ 6006 h 21600"/>
                  <a:gd name="T4" fmla="*/ 5560 w 20507"/>
                  <a:gd name="T5" fmla="*/ 21600 h 21600"/>
                </a:gdLst>
                <a:ahLst/>
                <a:cxnLst>
                  <a:cxn ang="0">
                    <a:pos x="T0" y="T1"/>
                  </a:cxn>
                  <a:cxn ang="0">
                    <a:pos x="T2" y="T3"/>
                  </a:cxn>
                  <a:cxn ang="0">
                    <a:pos x="T4" y="T5"/>
                  </a:cxn>
                </a:cxnLst>
                <a:rect l="0" t="0" r="r" b="b"/>
                <a:pathLst>
                  <a:path w="20507" h="21600" fill="none" extrusionOk="0">
                    <a:moveTo>
                      <a:pt x="-1" y="727"/>
                    </a:moveTo>
                    <a:cubicBezTo>
                      <a:pt x="1813" y="244"/>
                      <a:pt x="3682" y="-1"/>
                      <a:pt x="5560" y="0"/>
                    </a:cubicBezTo>
                    <a:cubicBezTo>
                      <a:pt x="11130" y="0"/>
                      <a:pt x="16485" y="2151"/>
                      <a:pt x="20506" y="6006"/>
                    </a:cubicBezTo>
                  </a:path>
                  <a:path w="20507" h="21600" stroke="0" extrusionOk="0">
                    <a:moveTo>
                      <a:pt x="-1" y="727"/>
                    </a:moveTo>
                    <a:cubicBezTo>
                      <a:pt x="1813" y="244"/>
                      <a:pt x="3682" y="-1"/>
                      <a:pt x="5560" y="0"/>
                    </a:cubicBezTo>
                    <a:cubicBezTo>
                      <a:pt x="11130" y="0"/>
                      <a:pt x="16485" y="2151"/>
                      <a:pt x="20506" y="6006"/>
                    </a:cubicBezTo>
                    <a:lnTo>
                      <a:pt x="5560" y="21600"/>
                    </a:lnTo>
                    <a:close/>
                  </a:path>
                </a:pathLst>
              </a:custGeom>
              <a:gradFill rotWithShape="1">
                <a:gsLst>
                  <a:gs pos="0">
                    <a:schemeClr val="folHlink"/>
                  </a:gs>
                  <a:gs pos="100000">
                    <a:schemeClr val="folHlink">
                      <a:gamma/>
                      <a:shade val="46275"/>
                      <a:invGamma/>
                    </a:schemeClr>
                  </a:gs>
                </a:gsLst>
                <a:lin ang="5400000" scaled="1"/>
              </a:gradFill>
              <a:ln w="9525">
                <a:noFill/>
                <a:round/>
                <a:headEnd/>
                <a:tailEnd/>
              </a:ln>
              <a:effectLst>
                <a:outerShdw dist="35921" dir="2700000" algn="ctr" rotWithShape="0">
                  <a:srgbClr val="1C1C1C"/>
                </a:outerShdw>
              </a:effectLst>
            </p:spPr>
            <p:txBody>
              <a:bodyPr wrap="none" anchor="ctr"/>
              <a:lstStyle/>
              <a:p>
                <a:pPr>
                  <a:defRPr/>
                </a:pPr>
                <a:endParaRPr lang="zh-CN" altLang="en-US"/>
              </a:p>
            </p:txBody>
          </p:sp>
          <p:sp>
            <p:nvSpPr>
              <p:cNvPr id="2093" name="AutoShape 12"/>
              <p:cNvSpPr>
                <a:spLocks noChangeArrowheads="1"/>
              </p:cNvSpPr>
              <p:nvPr/>
            </p:nvSpPr>
            <p:spPr bwMode="auto">
              <a:xfrm>
                <a:off x="6765925" y="4949825"/>
                <a:ext cx="1508125" cy="1069975"/>
              </a:xfrm>
              <a:prstGeom prst="roundRect">
                <a:avLst>
                  <a:gd name="adj" fmla="val 16667"/>
                </a:avLst>
              </a:prstGeom>
              <a:solidFill>
                <a:srgbClr val="FFFFFF">
                  <a:alpha val="79999"/>
                </a:srgbClr>
              </a:solidFill>
              <a:ln w="12700" algn="ctr">
                <a:solidFill>
                  <a:schemeClr val="tx2"/>
                </a:solidFill>
                <a:prstDash val="dash"/>
                <a:round/>
                <a:headEnd/>
                <a:tailEnd/>
              </a:ln>
            </p:spPr>
            <p:txBody>
              <a:bodyPr wrap="none" anchor="ctr"/>
              <a:lstStyle/>
              <a:p>
                <a:endParaRPr lang="zh-CN" altLang="en-US"/>
              </a:p>
            </p:txBody>
          </p:sp>
          <p:sp>
            <p:nvSpPr>
              <p:cNvPr id="93" name="Text Box 13"/>
              <p:cNvSpPr txBox="1">
                <a:spLocks noChangeArrowheads="1"/>
              </p:cNvSpPr>
              <p:nvPr/>
            </p:nvSpPr>
            <p:spPr bwMode="auto">
              <a:xfrm>
                <a:off x="7079167" y="4923496"/>
                <a:ext cx="821380" cy="471232"/>
              </a:xfrm>
              <a:prstGeom prst="rect">
                <a:avLst/>
              </a:prstGeom>
              <a:noFill/>
              <a:ln w="9525" algn="ctr">
                <a:noFill/>
                <a:miter lim="800000"/>
                <a:headEnd/>
                <a:tailEnd/>
              </a:ln>
              <a:effectLst/>
            </p:spPr>
            <p:txBody>
              <a:bodyPr>
                <a:spAutoFit/>
              </a:bodyPr>
              <a:lstStyle/>
              <a:p>
                <a:pPr algn="ctr">
                  <a:spcBef>
                    <a:spcPct val="50000"/>
                  </a:spcBef>
                  <a:defRPr/>
                </a:pPr>
                <a:r>
                  <a:rPr lang="en-US" altLang="zh-CN" sz="2400" b="1">
                    <a:solidFill>
                      <a:schemeClr val="folHlink"/>
                    </a:solidFill>
                    <a:effectLst>
                      <a:outerShdw blurRad="38100" dist="38100" dir="2700000" algn="tl">
                        <a:srgbClr val="C0C0C0"/>
                      </a:outerShdw>
                    </a:effectLst>
                  </a:rPr>
                  <a:t>5</a:t>
                </a:r>
              </a:p>
            </p:txBody>
          </p:sp>
          <p:sp>
            <p:nvSpPr>
              <p:cNvPr id="2095" name="Rectangle 14"/>
              <p:cNvSpPr>
                <a:spLocks noChangeArrowheads="1"/>
              </p:cNvSpPr>
              <p:nvPr/>
            </p:nvSpPr>
            <p:spPr bwMode="auto">
              <a:xfrm>
                <a:off x="6765925" y="5345113"/>
                <a:ext cx="1489075" cy="646331"/>
              </a:xfrm>
              <a:prstGeom prst="rect">
                <a:avLst/>
              </a:prstGeom>
              <a:noFill/>
              <a:ln w="9525" algn="ctr">
                <a:noFill/>
                <a:miter lim="800000"/>
                <a:headEnd/>
                <a:tailEnd/>
              </a:ln>
            </p:spPr>
            <p:txBody>
              <a:bodyPr>
                <a:spAutoFit/>
              </a:bodyPr>
              <a:lstStyle/>
              <a:p>
                <a:r>
                  <a:rPr lang="zh-CN" altLang="en-US" b="1"/>
                  <a:t>不能充分反映成果内容</a:t>
                </a:r>
                <a:endParaRPr lang="en-US" altLang="zh-CN" b="1"/>
              </a:p>
            </p:txBody>
          </p:sp>
          <p:sp>
            <p:nvSpPr>
              <p:cNvPr id="2096" name="Line 15"/>
              <p:cNvSpPr>
                <a:spLocks noChangeShapeType="1"/>
              </p:cNvSpPr>
              <p:nvPr/>
            </p:nvSpPr>
            <p:spPr bwMode="auto">
              <a:xfrm>
                <a:off x="6765925" y="5324475"/>
                <a:ext cx="1508125" cy="0"/>
              </a:xfrm>
              <a:prstGeom prst="line">
                <a:avLst/>
              </a:prstGeom>
              <a:noFill/>
              <a:ln w="9525">
                <a:solidFill>
                  <a:schemeClr val="tx1"/>
                </a:solidFill>
                <a:round/>
                <a:headEnd/>
                <a:tailEnd/>
              </a:ln>
            </p:spPr>
            <p:txBody>
              <a:bodyPr wrap="none" anchor="ctr"/>
              <a:lstStyle/>
              <a:p>
                <a:endParaRPr lang="zh-CN" altLang="en-US"/>
              </a:p>
            </p:txBody>
          </p:sp>
          <p:sp>
            <p:nvSpPr>
              <p:cNvPr id="2097" name="Line 17"/>
              <p:cNvSpPr>
                <a:spLocks noChangeShapeType="1"/>
              </p:cNvSpPr>
              <p:nvPr/>
            </p:nvSpPr>
            <p:spPr bwMode="auto">
              <a:xfrm flipV="1">
                <a:off x="5530850" y="3857625"/>
                <a:ext cx="533400" cy="381000"/>
              </a:xfrm>
              <a:prstGeom prst="line">
                <a:avLst/>
              </a:prstGeom>
              <a:noFill/>
              <a:ln w="9525">
                <a:solidFill>
                  <a:schemeClr val="tx1"/>
                </a:solidFill>
                <a:round/>
                <a:headEnd type="oval" w="med" len="med"/>
                <a:tailEnd type="triangle" w="med" len="med"/>
              </a:ln>
            </p:spPr>
            <p:txBody>
              <a:bodyPr wrap="none" anchor="ctr"/>
              <a:lstStyle/>
              <a:p>
                <a:endParaRPr lang="zh-CN" altLang="en-US"/>
              </a:p>
            </p:txBody>
          </p:sp>
          <p:sp>
            <p:nvSpPr>
              <p:cNvPr id="2098" name="Line 18"/>
              <p:cNvSpPr>
                <a:spLocks noChangeShapeType="1"/>
              </p:cNvSpPr>
              <p:nvPr/>
            </p:nvSpPr>
            <p:spPr bwMode="auto">
              <a:xfrm>
                <a:off x="5835650" y="5076825"/>
                <a:ext cx="862013" cy="230188"/>
              </a:xfrm>
              <a:prstGeom prst="line">
                <a:avLst/>
              </a:prstGeom>
              <a:noFill/>
              <a:ln w="9525">
                <a:solidFill>
                  <a:schemeClr val="tx1"/>
                </a:solidFill>
                <a:round/>
                <a:headEnd type="oval" w="med" len="med"/>
                <a:tailEnd type="triangle" w="med" len="med"/>
              </a:ln>
            </p:spPr>
            <p:txBody>
              <a:bodyPr wrap="none" anchor="ctr"/>
              <a:lstStyle/>
              <a:p>
                <a:endParaRPr lang="zh-CN" altLang="en-US"/>
              </a:p>
            </p:txBody>
          </p:sp>
          <p:sp>
            <p:nvSpPr>
              <p:cNvPr id="2099" name="Oval 19"/>
              <p:cNvSpPr>
                <a:spLocks noChangeArrowheads="1"/>
              </p:cNvSpPr>
              <p:nvPr/>
            </p:nvSpPr>
            <p:spPr bwMode="blackWhite">
              <a:xfrm>
                <a:off x="6477000" y="2146300"/>
                <a:ext cx="693738" cy="693738"/>
              </a:xfrm>
              <a:prstGeom prst="ellipse">
                <a:avLst/>
              </a:prstGeom>
              <a:solidFill>
                <a:srgbClr val="FFFFFF">
                  <a:alpha val="39999"/>
                </a:srgbClr>
              </a:solidFill>
              <a:ln w="9525" algn="ctr">
                <a:solidFill>
                  <a:schemeClr val="hlink"/>
                </a:solidFill>
                <a:prstDash val="dash"/>
                <a:round/>
                <a:headEnd/>
                <a:tailEnd/>
              </a:ln>
            </p:spPr>
            <p:txBody>
              <a:bodyPr wrap="none" anchor="ctr"/>
              <a:lstStyle/>
              <a:p>
                <a:endParaRPr lang="zh-CN" altLang="en-US"/>
              </a:p>
            </p:txBody>
          </p:sp>
          <p:sp>
            <p:nvSpPr>
              <p:cNvPr id="2100" name="AutoShape 20"/>
              <p:cNvSpPr>
                <a:spLocks noChangeArrowheads="1"/>
              </p:cNvSpPr>
              <p:nvPr/>
            </p:nvSpPr>
            <p:spPr bwMode="auto">
              <a:xfrm>
                <a:off x="6053138" y="2916238"/>
                <a:ext cx="1508125" cy="1068387"/>
              </a:xfrm>
              <a:prstGeom prst="roundRect">
                <a:avLst>
                  <a:gd name="adj" fmla="val 16667"/>
                </a:avLst>
              </a:prstGeom>
              <a:solidFill>
                <a:srgbClr val="FFFFFF">
                  <a:alpha val="79999"/>
                </a:srgbClr>
              </a:solidFill>
              <a:ln w="12700" algn="ctr">
                <a:solidFill>
                  <a:schemeClr val="tx2"/>
                </a:solidFill>
                <a:prstDash val="dash"/>
                <a:round/>
                <a:headEnd/>
                <a:tailEnd/>
              </a:ln>
            </p:spPr>
            <p:txBody>
              <a:bodyPr wrap="none" anchor="ctr"/>
              <a:lstStyle/>
              <a:p>
                <a:endParaRPr lang="zh-CN" altLang="en-US"/>
              </a:p>
            </p:txBody>
          </p:sp>
          <p:sp>
            <p:nvSpPr>
              <p:cNvPr id="103" name="Text Box 21"/>
              <p:cNvSpPr txBox="1">
                <a:spLocks noChangeArrowheads="1"/>
              </p:cNvSpPr>
              <p:nvPr/>
            </p:nvSpPr>
            <p:spPr bwMode="auto">
              <a:xfrm>
                <a:off x="6217365" y="2889585"/>
                <a:ext cx="1201349" cy="456658"/>
              </a:xfrm>
              <a:prstGeom prst="rect">
                <a:avLst/>
              </a:prstGeom>
              <a:noFill/>
              <a:ln w="9525" algn="ctr">
                <a:noFill/>
                <a:miter lim="800000"/>
                <a:headEnd/>
                <a:tailEnd/>
              </a:ln>
              <a:effectLst/>
            </p:spPr>
            <p:txBody>
              <a:bodyPr>
                <a:spAutoFit/>
              </a:bodyPr>
              <a:lstStyle/>
              <a:p>
                <a:pPr algn="ctr">
                  <a:spcBef>
                    <a:spcPct val="50000"/>
                  </a:spcBef>
                  <a:defRPr/>
                </a:pPr>
                <a:r>
                  <a:rPr lang="en-US" altLang="zh-CN" sz="2400" b="1">
                    <a:solidFill>
                      <a:schemeClr val="hlink"/>
                    </a:solidFill>
                    <a:effectLst>
                      <a:outerShdw blurRad="38100" dist="38100" dir="2700000" algn="tl">
                        <a:srgbClr val="C0C0C0"/>
                      </a:outerShdw>
                    </a:effectLst>
                  </a:rPr>
                  <a:t>3</a:t>
                </a:r>
              </a:p>
            </p:txBody>
          </p:sp>
          <p:sp>
            <p:nvSpPr>
              <p:cNvPr id="2102" name="Rectangle 22"/>
              <p:cNvSpPr>
                <a:spLocks noChangeArrowheads="1"/>
              </p:cNvSpPr>
              <p:nvPr/>
            </p:nvSpPr>
            <p:spPr bwMode="auto">
              <a:xfrm>
                <a:off x="6053138" y="3311525"/>
                <a:ext cx="1487487" cy="369332"/>
              </a:xfrm>
              <a:prstGeom prst="rect">
                <a:avLst/>
              </a:prstGeom>
              <a:noFill/>
              <a:ln w="9525" algn="ctr">
                <a:noFill/>
                <a:miter lim="800000"/>
                <a:headEnd/>
                <a:tailEnd/>
              </a:ln>
            </p:spPr>
            <p:txBody>
              <a:bodyPr>
                <a:spAutoFit/>
              </a:bodyPr>
              <a:lstStyle/>
              <a:p>
                <a:pPr algn="ctr"/>
                <a:r>
                  <a:rPr lang="zh-CN" altLang="en-US" b="1"/>
                  <a:t>不填</a:t>
                </a:r>
                <a:endParaRPr lang="en-US" altLang="zh-CN" b="1"/>
              </a:p>
            </p:txBody>
          </p:sp>
          <p:sp>
            <p:nvSpPr>
              <p:cNvPr id="2103" name="Line 23"/>
              <p:cNvSpPr>
                <a:spLocks noChangeShapeType="1"/>
              </p:cNvSpPr>
              <p:nvPr/>
            </p:nvSpPr>
            <p:spPr bwMode="auto">
              <a:xfrm>
                <a:off x="6053138" y="3290888"/>
                <a:ext cx="1508125" cy="0"/>
              </a:xfrm>
              <a:prstGeom prst="line">
                <a:avLst/>
              </a:prstGeom>
              <a:noFill/>
              <a:ln w="9525">
                <a:solidFill>
                  <a:schemeClr val="tx1"/>
                </a:solidFill>
                <a:round/>
                <a:headEnd/>
                <a:tailEnd/>
              </a:ln>
            </p:spPr>
            <p:txBody>
              <a:bodyPr wrap="none" anchor="ctr"/>
              <a:lstStyle/>
              <a:p>
                <a:endParaRPr lang="zh-CN" altLang="en-US"/>
              </a:p>
            </p:txBody>
          </p:sp>
          <p:sp>
            <p:nvSpPr>
              <p:cNvPr id="106" name="Arc 24"/>
              <p:cNvSpPr>
                <a:spLocks/>
              </p:cNvSpPr>
              <p:nvPr/>
            </p:nvSpPr>
            <p:spPr bwMode="gray">
              <a:xfrm rot="5400000">
                <a:off x="6615642" y="2341632"/>
                <a:ext cx="377309" cy="261936"/>
              </a:xfrm>
              <a:custGeom>
                <a:avLst/>
                <a:gdLst>
                  <a:gd name="G0" fmla="+- 13148 0 0"/>
                  <a:gd name="G1" fmla="+- 21600 0 0"/>
                  <a:gd name="G2" fmla="+- 21600 0 0"/>
                  <a:gd name="T0" fmla="*/ 0 w 31154"/>
                  <a:gd name="T1" fmla="*/ 4462 h 21600"/>
                  <a:gd name="T2" fmla="*/ 31154 w 31154"/>
                  <a:gd name="T3" fmla="*/ 9670 h 21600"/>
                  <a:gd name="T4" fmla="*/ 13148 w 31154"/>
                  <a:gd name="T5" fmla="*/ 21600 h 21600"/>
                </a:gdLst>
                <a:ahLst/>
                <a:cxnLst>
                  <a:cxn ang="0">
                    <a:pos x="T0" y="T1"/>
                  </a:cxn>
                  <a:cxn ang="0">
                    <a:pos x="T2" y="T3"/>
                  </a:cxn>
                  <a:cxn ang="0">
                    <a:pos x="T4" y="T5"/>
                  </a:cxn>
                </a:cxnLst>
                <a:rect l="0" t="0" r="r" b="b"/>
                <a:pathLst>
                  <a:path w="31154" h="21600" fill="none" extrusionOk="0">
                    <a:moveTo>
                      <a:pt x="0" y="4462"/>
                    </a:moveTo>
                    <a:cubicBezTo>
                      <a:pt x="3772" y="1568"/>
                      <a:pt x="8393" y="-1"/>
                      <a:pt x="13148" y="0"/>
                    </a:cubicBezTo>
                    <a:cubicBezTo>
                      <a:pt x="20391" y="0"/>
                      <a:pt x="27153" y="3631"/>
                      <a:pt x="31154" y="9669"/>
                    </a:cubicBezTo>
                  </a:path>
                  <a:path w="31154" h="21600" stroke="0" extrusionOk="0">
                    <a:moveTo>
                      <a:pt x="0" y="4462"/>
                    </a:moveTo>
                    <a:cubicBezTo>
                      <a:pt x="3772" y="1568"/>
                      <a:pt x="8393" y="-1"/>
                      <a:pt x="13148" y="0"/>
                    </a:cubicBezTo>
                    <a:cubicBezTo>
                      <a:pt x="20391" y="0"/>
                      <a:pt x="27153" y="3631"/>
                      <a:pt x="31154" y="9669"/>
                    </a:cubicBezTo>
                    <a:lnTo>
                      <a:pt x="13148" y="21600"/>
                    </a:lnTo>
                    <a:close/>
                  </a:path>
                </a:pathLst>
              </a:custGeom>
              <a:gradFill rotWithShape="1">
                <a:gsLst>
                  <a:gs pos="0">
                    <a:schemeClr val="hlink"/>
                  </a:gs>
                  <a:gs pos="100000">
                    <a:schemeClr val="hlink">
                      <a:gamma/>
                      <a:shade val="66275"/>
                      <a:invGamma/>
                    </a:schemeClr>
                  </a:gs>
                </a:gsLst>
                <a:lin ang="18900000" scaled="1"/>
              </a:gradFill>
              <a:ln w="9525">
                <a:noFill/>
                <a:round/>
                <a:headEnd/>
                <a:tailEnd/>
              </a:ln>
              <a:effectLst>
                <a:outerShdw dist="45791" dir="3378596" algn="ctr" rotWithShape="0">
                  <a:srgbClr val="1C1C1C"/>
                </a:outerShdw>
              </a:effectLst>
            </p:spPr>
            <p:txBody>
              <a:bodyPr wrap="none" anchor="ctr"/>
              <a:lstStyle/>
              <a:p>
                <a:pPr>
                  <a:defRPr/>
                </a:pPr>
                <a:endParaRPr lang="zh-CN" altLang="en-US"/>
              </a:p>
            </p:txBody>
          </p:sp>
          <p:sp>
            <p:nvSpPr>
              <p:cNvPr id="2105" name="AutoShape 25"/>
              <p:cNvSpPr>
                <a:spLocks noChangeArrowheads="1"/>
              </p:cNvSpPr>
              <p:nvPr/>
            </p:nvSpPr>
            <p:spPr bwMode="blackGray">
              <a:xfrm>
                <a:off x="1636713" y="2767013"/>
                <a:ext cx="1508125" cy="1069975"/>
              </a:xfrm>
              <a:prstGeom prst="roundRect">
                <a:avLst>
                  <a:gd name="adj" fmla="val 16667"/>
                </a:avLst>
              </a:prstGeom>
              <a:solidFill>
                <a:srgbClr val="FFFFFF">
                  <a:alpha val="79999"/>
                </a:srgbClr>
              </a:solidFill>
              <a:ln w="12700" algn="ctr">
                <a:solidFill>
                  <a:schemeClr val="tx2"/>
                </a:solidFill>
                <a:prstDash val="dash"/>
                <a:round/>
                <a:headEnd/>
                <a:tailEnd/>
              </a:ln>
            </p:spPr>
            <p:txBody>
              <a:bodyPr wrap="none" anchor="ctr"/>
              <a:lstStyle/>
              <a:p>
                <a:endParaRPr lang="zh-CN" altLang="en-US"/>
              </a:p>
            </p:txBody>
          </p:sp>
          <p:sp>
            <p:nvSpPr>
              <p:cNvPr id="110" name="Text Box 28"/>
              <p:cNvSpPr txBox="1">
                <a:spLocks noChangeArrowheads="1"/>
              </p:cNvSpPr>
              <p:nvPr/>
            </p:nvSpPr>
            <p:spPr bwMode="auto">
              <a:xfrm>
                <a:off x="1948773" y="2742223"/>
                <a:ext cx="821380" cy="471233"/>
              </a:xfrm>
              <a:prstGeom prst="rect">
                <a:avLst/>
              </a:prstGeom>
              <a:noFill/>
              <a:ln w="9525" algn="ctr">
                <a:noFill/>
                <a:miter lim="800000"/>
                <a:headEnd/>
                <a:tailEnd/>
              </a:ln>
              <a:effectLst/>
            </p:spPr>
            <p:txBody>
              <a:bodyPr>
                <a:spAutoFit/>
              </a:bodyPr>
              <a:lstStyle/>
              <a:p>
                <a:pPr algn="ctr">
                  <a:spcBef>
                    <a:spcPct val="50000"/>
                  </a:spcBef>
                  <a:defRPr/>
                </a:pPr>
                <a:r>
                  <a:rPr lang="en-US" altLang="zh-CN" sz="2400" b="1">
                    <a:solidFill>
                      <a:schemeClr val="accent1"/>
                    </a:solidFill>
                    <a:effectLst>
                      <a:outerShdw blurRad="38100" dist="38100" dir="2700000" algn="tl">
                        <a:srgbClr val="C0C0C0"/>
                      </a:outerShdw>
                    </a:effectLst>
                  </a:rPr>
                  <a:t>8</a:t>
                </a:r>
              </a:p>
            </p:txBody>
          </p:sp>
          <p:sp>
            <p:nvSpPr>
              <p:cNvPr id="2107" name="Rectangle 29"/>
              <p:cNvSpPr>
                <a:spLocks noChangeArrowheads="1"/>
              </p:cNvSpPr>
              <p:nvPr/>
            </p:nvSpPr>
            <p:spPr bwMode="auto">
              <a:xfrm>
                <a:off x="1636713" y="3162300"/>
                <a:ext cx="1487487" cy="400110"/>
              </a:xfrm>
              <a:prstGeom prst="rect">
                <a:avLst/>
              </a:prstGeom>
              <a:noFill/>
              <a:ln w="9525" algn="ctr">
                <a:noFill/>
                <a:miter lim="800000"/>
                <a:headEnd/>
                <a:tailEnd/>
              </a:ln>
            </p:spPr>
            <p:txBody>
              <a:bodyPr>
                <a:spAutoFit/>
              </a:bodyPr>
              <a:lstStyle/>
              <a:p>
                <a:pPr algn="ctr"/>
                <a:r>
                  <a:rPr lang="en-US" altLang="zh-CN" sz="2000" b="1"/>
                  <a:t>OK</a:t>
                </a:r>
              </a:p>
            </p:txBody>
          </p:sp>
          <p:sp>
            <p:nvSpPr>
              <p:cNvPr id="2108" name="Line 30"/>
              <p:cNvSpPr>
                <a:spLocks noChangeShapeType="1"/>
              </p:cNvSpPr>
              <p:nvPr/>
            </p:nvSpPr>
            <p:spPr bwMode="auto">
              <a:xfrm>
                <a:off x="1636713" y="3141663"/>
                <a:ext cx="1508125" cy="0"/>
              </a:xfrm>
              <a:prstGeom prst="line">
                <a:avLst/>
              </a:prstGeom>
              <a:noFill/>
              <a:ln w="9525">
                <a:solidFill>
                  <a:schemeClr val="tx1"/>
                </a:solidFill>
                <a:round/>
                <a:headEnd/>
                <a:tailEnd/>
              </a:ln>
            </p:spPr>
            <p:txBody>
              <a:bodyPr wrap="none" anchor="ctr"/>
              <a:lstStyle/>
              <a:p>
                <a:endParaRPr lang="zh-CN" altLang="en-US"/>
              </a:p>
            </p:txBody>
          </p:sp>
          <p:sp>
            <p:nvSpPr>
              <p:cNvPr id="2109" name="Line 31"/>
              <p:cNvSpPr>
                <a:spLocks noChangeShapeType="1"/>
              </p:cNvSpPr>
              <p:nvPr/>
            </p:nvSpPr>
            <p:spPr bwMode="auto">
              <a:xfrm flipH="1" flipV="1">
                <a:off x="2316163" y="3863975"/>
                <a:ext cx="168275" cy="690563"/>
              </a:xfrm>
              <a:prstGeom prst="line">
                <a:avLst/>
              </a:prstGeom>
              <a:noFill/>
              <a:ln w="9525">
                <a:solidFill>
                  <a:schemeClr val="tx1"/>
                </a:solidFill>
                <a:round/>
                <a:headEnd type="oval" w="med" len="med"/>
                <a:tailEnd type="triangle" w="med" len="med"/>
              </a:ln>
            </p:spPr>
            <p:txBody>
              <a:bodyPr wrap="none" anchor="ctr"/>
              <a:lstStyle/>
              <a:p>
                <a:endParaRPr lang="zh-CN" altLang="en-US"/>
              </a:p>
            </p:txBody>
          </p:sp>
        </p:grpSp>
        <p:sp>
          <p:nvSpPr>
            <p:cNvPr id="2090" name="Rectangle 73"/>
            <p:cNvSpPr>
              <a:spLocks noChangeArrowheads="1"/>
            </p:cNvSpPr>
            <p:nvPr/>
          </p:nvSpPr>
          <p:spPr bwMode="black">
            <a:xfrm>
              <a:off x="1981200" y="2286000"/>
              <a:ext cx="5790506" cy="830997"/>
            </a:xfrm>
            <a:prstGeom prst="rect">
              <a:avLst/>
            </a:prstGeom>
            <a:noFill/>
            <a:ln w="9525" algn="ctr">
              <a:noFill/>
              <a:miter lim="800000"/>
              <a:headEnd/>
              <a:tailEnd/>
            </a:ln>
          </p:spPr>
          <p:txBody>
            <a:bodyPr>
              <a:spAutoFit/>
            </a:bodyPr>
            <a:lstStyle/>
            <a:p>
              <a:pPr algn="ctr"/>
              <a:r>
                <a:rPr lang="en-US" altLang="zh-CN" sz="2400" b="1">
                  <a:latin typeface="华文新魏" pitchFamily="2" charset="-122"/>
                  <a:ea typeface="华文新魏" pitchFamily="2" charset="-122"/>
                </a:rPr>
                <a:t>16</a:t>
              </a:r>
              <a:r>
                <a:rPr lang="zh-CN" altLang="en-US" sz="2400" b="1">
                  <a:latin typeface="华文新魏" pitchFamily="2" charset="-122"/>
                  <a:ea typeface="华文新魏" pitchFamily="2" charset="-122"/>
                </a:rPr>
                <a:t>个项目</a:t>
              </a:r>
              <a:endParaRPr lang="en-US" altLang="zh-CN" sz="2400" b="1">
                <a:latin typeface="华文新魏" pitchFamily="2" charset="-122"/>
                <a:ea typeface="华文新魏" pitchFamily="2" charset="-122"/>
              </a:endParaRPr>
            </a:p>
            <a:p>
              <a:pPr algn="ctr"/>
              <a:r>
                <a:rPr lang="zh-CN" altLang="en-US" sz="2400" b="1">
                  <a:latin typeface="华文新魏" pitchFamily="2" charset="-122"/>
                  <a:ea typeface="华文新魏" pitchFamily="2" charset="-122"/>
                </a:rPr>
                <a:t>关键词填写情况</a:t>
              </a:r>
              <a:endParaRPr lang="en-US" altLang="zh-CN" sz="2400" b="1">
                <a:latin typeface="华文新魏" pitchFamily="2" charset="-122"/>
                <a:ea typeface="华文新魏" pitchFamily="2" charset="-122"/>
              </a:endParaRPr>
            </a:p>
          </p:txBody>
        </p:sp>
      </p:grpSp>
      <p:graphicFrame>
        <p:nvGraphicFramePr>
          <p:cNvPr id="117" name="表格 116"/>
          <p:cNvGraphicFramePr>
            <a:graphicFrameLocks noGrp="1"/>
          </p:cNvGraphicFramePr>
          <p:nvPr/>
        </p:nvGraphicFramePr>
        <p:xfrm>
          <a:off x="817563" y="2236788"/>
          <a:ext cx="8001000" cy="3565692"/>
        </p:xfrm>
        <a:graphic>
          <a:graphicData uri="http://schemas.openxmlformats.org/drawingml/2006/table">
            <a:tbl>
              <a:tblPr firstRow="1" bandRow="1">
                <a:tableStyleId>{5C22544A-7EE6-4342-B048-85BDC9FD1C3A}</a:tableStyleId>
              </a:tblPr>
              <a:tblGrid>
                <a:gridCol w="629293"/>
                <a:gridCol w="4339749"/>
                <a:gridCol w="3031958"/>
              </a:tblGrid>
              <a:tr h="639972">
                <a:tc>
                  <a:txBody>
                    <a:bodyPr/>
                    <a:lstStyle/>
                    <a:p>
                      <a:pPr algn="ctr"/>
                      <a:r>
                        <a:rPr lang="zh-CN" altLang="en-US" sz="1800" b="1" kern="1200" dirty="0" smtClean="0">
                          <a:solidFill>
                            <a:schemeClr val="lt1"/>
                          </a:solidFill>
                          <a:latin typeface="华文新魏" pitchFamily="2" charset="-122"/>
                          <a:ea typeface="华文新魏" pitchFamily="2" charset="-122"/>
                          <a:cs typeface="+mn-cs"/>
                        </a:rPr>
                        <a:t>序号</a:t>
                      </a:r>
                    </a:p>
                  </a:txBody>
                  <a:tcPr marT="45681" marB="45681" anchor="ctr"/>
                </a:tc>
                <a:tc>
                  <a:txBody>
                    <a:bodyPr/>
                    <a:lstStyle/>
                    <a:p>
                      <a:pPr algn="ctr"/>
                      <a:r>
                        <a:rPr lang="zh-CN" altLang="en-US" sz="1800" b="1" kern="1200" dirty="0" smtClean="0">
                          <a:solidFill>
                            <a:schemeClr val="lt1"/>
                          </a:solidFill>
                          <a:latin typeface="华文新魏" pitchFamily="2" charset="-122"/>
                          <a:ea typeface="华文新魏" pitchFamily="2" charset="-122"/>
                          <a:cs typeface="+mn-cs"/>
                        </a:rPr>
                        <a:t>项目名称</a:t>
                      </a:r>
                    </a:p>
                  </a:txBody>
                  <a:tcPr marT="45681" marB="45681" anchor="ctr"/>
                </a:tc>
                <a:tc>
                  <a:txBody>
                    <a:bodyPr/>
                    <a:lstStyle/>
                    <a:p>
                      <a:pPr algn="ctr"/>
                      <a:r>
                        <a:rPr lang="zh-CN" altLang="en-US" sz="1800" dirty="0" smtClean="0">
                          <a:latin typeface="华文新魏" pitchFamily="2" charset="-122"/>
                          <a:ea typeface="华文新魏" pitchFamily="2" charset="-122"/>
                        </a:rPr>
                        <a:t>关键词</a:t>
                      </a:r>
                      <a:endParaRPr lang="zh-CN" altLang="en-US" sz="1800" dirty="0">
                        <a:latin typeface="华文新魏" pitchFamily="2" charset="-122"/>
                        <a:ea typeface="华文新魏" pitchFamily="2" charset="-122"/>
                      </a:endParaRPr>
                    </a:p>
                  </a:txBody>
                  <a:tcPr marT="45681" marB="45681" anchor="ctr"/>
                </a:tc>
              </a:tr>
              <a:tr h="639972">
                <a:tc>
                  <a:txBody>
                    <a:bodyPr/>
                    <a:lstStyle/>
                    <a:p>
                      <a:pPr algn="ctr"/>
                      <a:r>
                        <a:rPr lang="en-US" altLang="zh-CN" sz="1800" dirty="0" smtClean="0">
                          <a:latin typeface="Times New Roman" pitchFamily="18" charset="0"/>
                          <a:ea typeface="华文新魏" pitchFamily="2" charset="-122"/>
                          <a:cs typeface="Times New Roman" pitchFamily="18" charset="0"/>
                        </a:rPr>
                        <a:t>1</a:t>
                      </a:r>
                      <a:endParaRPr lang="zh-CN" altLang="en-US" sz="1800" dirty="0">
                        <a:latin typeface="Times New Roman" pitchFamily="18" charset="0"/>
                        <a:ea typeface="华文新魏" pitchFamily="2" charset="-122"/>
                        <a:cs typeface="Times New Roman" pitchFamily="18" charset="0"/>
                      </a:endParaRPr>
                    </a:p>
                  </a:txBody>
                  <a:tcPr marT="45681" marB="45681" anchor="ctr"/>
                </a:tc>
                <a:tc>
                  <a:txBody>
                    <a:bodyPr/>
                    <a:lstStyle/>
                    <a:p>
                      <a:r>
                        <a:rPr lang="zh-CN" altLang="en-US" sz="1800" dirty="0" smtClean="0">
                          <a:latin typeface="华文新魏" pitchFamily="2" charset="-122"/>
                          <a:ea typeface="华文新魏" pitchFamily="2" charset="-122"/>
                        </a:rPr>
                        <a:t>新疆阿尔泰成矿带成矿规律和找矿方向综合研究</a:t>
                      </a:r>
                      <a:endParaRPr lang="zh-CN" altLang="en-US" sz="1800" dirty="0">
                        <a:latin typeface="华文新魏" pitchFamily="2" charset="-122"/>
                        <a:ea typeface="华文新魏" pitchFamily="2" charset="-122"/>
                      </a:endParaRPr>
                    </a:p>
                  </a:txBody>
                  <a:tcPr marT="45681" marB="45681" anchor="ctr"/>
                </a:tc>
                <a:tc>
                  <a:txBody>
                    <a:bodyPr/>
                    <a:lstStyle/>
                    <a:p>
                      <a:pPr algn="ctr"/>
                      <a:r>
                        <a:rPr lang="zh-CN" altLang="en-US" sz="1800" dirty="0" smtClean="0">
                          <a:latin typeface="华文新魏" pitchFamily="2" charset="-122"/>
                          <a:ea typeface="华文新魏" pitchFamily="2" charset="-122"/>
                        </a:rPr>
                        <a:t>成矿规律；找矿方向</a:t>
                      </a:r>
                      <a:endParaRPr lang="zh-CN" altLang="en-US" sz="1800" dirty="0">
                        <a:latin typeface="华文新魏" pitchFamily="2" charset="-122"/>
                        <a:ea typeface="华文新魏" pitchFamily="2" charset="-122"/>
                      </a:endParaRPr>
                    </a:p>
                  </a:txBody>
                  <a:tcPr marT="45681" marB="45681" anchor="ctr"/>
                </a:tc>
              </a:tr>
              <a:tr h="639972">
                <a:tc>
                  <a:txBody>
                    <a:bodyPr/>
                    <a:lstStyle/>
                    <a:p>
                      <a:pPr algn="ctr"/>
                      <a:r>
                        <a:rPr lang="en-US" altLang="zh-CN" sz="1800" dirty="0" smtClean="0">
                          <a:latin typeface="Times New Roman" pitchFamily="18" charset="0"/>
                          <a:ea typeface="华文新魏" pitchFamily="2" charset="-122"/>
                          <a:cs typeface="Times New Roman" pitchFamily="18" charset="0"/>
                        </a:rPr>
                        <a:t>2</a:t>
                      </a:r>
                      <a:endParaRPr lang="zh-CN" altLang="en-US" sz="1800" dirty="0">
                        <a:latin typeface="Times New Roman" pitchFamily="18" charset="0"/>
                        <a:ea typeface="华文新魏" pitchFamily="2" charset="-122"/>
                        <a:cs typeface="Times New Roman" pitchFamily="18" charset="0"/>
                      </a:endParaRPr>
                    </a:p>
                  </a:txBody>
                  <a:tcPr marT="45681" marB="45681" anchor="ctr"/>
                </a:tc>
                <a:tc>
                  <a:txBody>
                    <a:bodyPr/>
                    <a:lstStyle/>
                    <a:p>
                      <a:r>
                        <a:rPr lang="zh-CN" altLang="en-US" sz="1800" dirty="0" smtClean="0">
                          <a:latin typeface="华文新魏" pitchFamily="2" charset="-122"/>
                          <a:ea typeface="华文新魏" pitchFamily="2" charset="-122"/>
                        </a:rPr>
                        <a:t>海南琼海县幅</a:t>
                      </a:r>
                      <a:r>
                        <a:rPr lang="en-US" altLang="zh-CN" sz="1800" dirty="0" smtClean="0">
                          <a:latin typeface="华文新魏" pitchFamily="2" charset="-122"/>
                          <a:ea typeface="华文新魏" pitchFamily="2" charset="-122"/>
                        </a:rPr>
                        <a:t>1:25</a:t>
                      </a:r>
                      <a:r>
                        <a:rPr lang="zh-CN" altLang="en-US" sz="1800" dirty="0" smtClean="0">
                          <a:latin typeface="华文新魏" pitchFamily="2" charset="-122"/>
                          <a:ea typeface="华文新魏" pitchFamily="2" charset="-122"/>
                        </a:rPr>
                        <a:t>万热带生态环境地质调查</a:t>
                      </a:r>
                      <a:endParaRPr lang="zh-CN" altLang="en-US" sz="1800" dirty="0">
                        <a:latin typeface="华文新魏" pitchFamily="2" charset="-122"/>
                        <a:ea typeface="华文新魏" pitchFamily="2" charset="-122"/>
                      </a:endParaRPr>
                    </a:p>
                  </a:txBody>
                  <a:tcPr marT="45681" marB="45681" anchor="ctr"/>
                </a:tc>
                <a:tc>
                  <a:txBody>
                    <a:bodyPr/>
                    <a:lstStyle/>
                    <a:p>
                      <a:pPr algn="ctr"/>
                      <a:r>
                        <a:rPr lang="zh-CN" altLang="en-US" sz="1800" dirty="0" smtClean="0">
                          <a:latin typeface="华文新魏" pitchFamily="2" charset="-122"/>
                          <a:ea typeface="华文新魏" pitchFamily="2" charset="-122"/>
                        </a:rPr>
                        <a:t>生态环境；地质</a:t>
                      </a:r>
                      <a:endParaRPr lang="zh-CN" altLang="en-US" sz="1800" dirty="0">
                        <a:latin typeface="华文新魏" pitchFamily="2" charset="-122"/>
                        <a:ea typeface="华文新魏" pitchFamily="2" charset="-122"/>
                      </a:endParaRPr>
                    </a:p>
                  </a:txBody>
                  <a:tcPr marT="45681" marB="45681" anchor="ctr"/>
                </a:tc>
              </a:tr>
              <a:tr h="639972">
                <a:tc>
                  <a:txBody>
                    <a:bodyPr/>
                    <a:lstStyle/>
                    <a:p>
                      <a:pPr algn="ctr"/>
                      <a:r>
                        <a:rPr lang="en-US" altLang="zh-CN" sz="1800" dirty="0" smtClean="0">
                          <a:latin typeface="Times New Roman" pitchFamily="18" charset="0"/>
                          <a:ea typeface="华文新魏" pitchFamily="2" charset="-122"/>
                          <a:cs typeface="Times New Roman" pitchFamily="18" charset="0"/>
                        </a:rPr>
                        <a:t>3</a:t>
                      </a:r>
                      <a:endParaRPr lang="zh-CN" altLang="en-US" sz="1800" dirty="0">
                        <a:latin typeface="Times New Roman" pitchFamily="18" charset="0"/>
                        <a:ea typeface="华文新魏" pitchFamily="2" charset="-122"/>
                        <a:cs typeface="Times New Roman" pitchFamily="18" charset="0"/>
                      </a:endParaRPr>
                    </a:p>
                  </a:txBody>
                  <a:tcPr marT="45681" marB="45681" anchor="ctr"/>
                </a:tc>
                <a:tc>
                  <a:txBody>
                    <a:bodyPr/>
                    <a:lstStyle/>
                    <a:p>
                      <a:r>
                        <a:rPr lang="zh-CN" altLang="en-US" sz="1800" dirty="0" smtClean="0">
                          <a:latin typeface="华文新魏" pitchFamily="2" charset="-122"/>
                          <a:ea typeface="华文新魏" pitchFamily="2" charset="-122"/>
                        </a:rPr>
                        <a:t>南海北部中生界油气资源前景调查与战略选区</a:t>
                      </a:r>
                      <a:endParaRPr lang="zh-CN" altLang="en-US" sz="1800" dirty="0">
                        <a:latin typeface="华文新魏" pitchFamily="2" charset="-122"/>
                        <a:ea typeface="华文新魏" pitchFamily="2" charset="-122"/>
                      </a:endParaRPr>
                    </a:p>
                  </a:txBody>
                  <a:tcPr marT="45681" marB="45681" anchor="ctr"/>
                </a:tc>
                <a:tc>
                  <a:txBody>
                    <a:bodyPr/>
                    <a:lstStyle/>
                    <a:p>
                      <a:pPr algn="ctr"/>
                      <a:r>
                        <a:rPr lang="zh-CN" altLang="en-US" sz="1800" dirty="0" smtClean="0">
                          <a:latin typeface="华文新魏" pitchFamily="2" charset="-122"/>
                          <a:ea typeface="华文新魏" pitchFamily="2" charset="-122"/>
                        </a:rPr>
                        <a:t>地震技术；重处理</a:t>
                      </a:r>
                      <a:endParaRPr lang="zh-CN" altLang="en-US" sz="1800" dirty="0">
                        <a:latin typeface="华文新魏" pitchFamily="2" charset="-122"/>
                        <a:ea typeface="华文新魏" pitchFamily="2" charset="-122"/>
                      </a:endParaRPr>
                    </a:p>
                  </a:txBody>
                  <a:tcPr marT="45681" marB="45681" anchor="ctr"/>
                </a:tc>
              </a:tr>
              <a:tr h="639972">
                <a:tc>
                  <a:txBody>
                    <a:bodyPr/>
                    <a:lstStyle/>
                    <a:p>
                      <a:pPr algn="ctr"/>
                      <a:r>
                        <a:rPr lang="en-US" altLang="zh-CN" sz="1800" dirty="0" smtClean="0">
                          <a:latin typeface="Times New Roman" pitchFamily="18" charset="0"/>
                          <a:ea typeface="华文新魏" pitchFamily="2" charset="-122"/>
                          <a:cs typeface="Times New Roman" pitchFamily="18" charset="0"/>
                        </a:rPr>
                        <a:t>4</a:t>
                      </a:r>
                      <a:endParaRPr lang="zh-CN" altLang="en-US" sz="1800" dirty="0">
                        <a:latin typeface="Times New Roman" pitchFamily="18" charset="0"/>
                        <a:ea typeface="华文新魏" pitchFamily="2" charset="-122"/>
                        <a:cs typeface="Times New Roman" pitchFamily="18" charset="0"/>
                      </a:endParaRPr>
                    </a:p>
                  </a:txBody>
                  <a:tcPr marT="45681" marB="45681" anchor="ctr"/>
                </a:tc>
                <a:tc>
                  <a:txBody>
                    <a:bodyPr/>
                    <a:lstStyle/>
                    <a:p>
                      <a:r>
                        <a:rPr lang="zh-CN" altLang="en-US" sz="1800" dirty="0" smtClean="0">
                          <a:latin typeface="华文新魏" pitchFamily="2" charset="-122"/>
                          <a:ea typeface="华文新魏" pitchFamily="2" charset="-122"/>
                        </a:rPr>
                        <a:t>银</a:t>
                      </a:r>
                      <a:r>
                        <a:rPr lang="en-US" altLang="zh-CN" sz="1800" dirty="0" smtClean="0">
                          <a:latin typeface="华文新魏" pitchFamily="2" charset="-122"/>
                          <a:ea typeface="华文新魏" pitchFamily="2" charset="-122"/>
                        </a:rPr>
                        <a:t>-</a:t>
                      </a:r>
                      <a:r>
                        <a:rPr lang="zh-CN" altLang="en-US" sz="1800" dirty="0" smtClean="0">
                          <a:latin typeface="华文新魏" pitchFamily="2" charset="-122"/>
                          <a:ea typeface="华文新魏" pitchFamily="2" charset="-122"/>
                        </a:rPr>
                        <a:t>额盆地及其领区遥感地质解译</a:t>
                      </a:r>
                      <a:endParaRPr lang="zh-CN" altLang="en-US" sz="1800" dirty="0">
                        <a:latin typeface="华文新魏" pitchFamily="2" charset="-122"/>
                        <a:ea typeface="华文新魏" pitchFamily="2" charset="-122"/>
                      </a:endParaRPr>
                    </a:p>
                  </a:txBody>
                  <a:tcPr marT="45681" marB="45681" anchor="ctr"/>
                </a:tc>
                <a:tc>
                  <a:txBody>
                    <a:bodyPr/>
                    <a:lstStyle/>
                    <a:p>
                      <a:pPr algn="ctr"/>
                      <a:r>
                        <a:rPr lang="zh-CN" altLang="en-US" sz="1800" dirty="0" smtClean="0">
                          <a:latin typeface="华文新魏" pitchFamily="2" charset="-122"/>
                          <a:ea typeface="华文新魏" pitchFamily="2" charset="-122"/>
                        </a:rPr>
                        <a:t>构造解译；构造单元；地质解译</a:t>
                      </a:r>
                      <a:endParaRPr lang="zh-CN" altLang="en-US" sz="1800" dirty="0">
                        <a:latin typeface="华文新魏" pitchFamily="2" charset="-122"/>
                        <a:ea typeface="华文新魏" pitchFamily="2" charset="-122"/>
                      </a:endParaRPr>
                    </a:p>
                  </a:txBody>
                  <a:tcPr marT="45681" marB="45681" anchor="ctr"/>
                </a:tc>
              </a:tr>
              <a:tr h="365666">
                <a:tc>
                  <a:txBody>
                    <a:bodyPr/>
                    <a:lstStyle/>
                    <a:p>
                      <a:pPr algn="ctr"/>
                      <a:r>
                        <a:rPr lang="en-US" altLang="zh-CN" sz="1800" dirty="0" smtClean="0">
                          <a:latin typeface="Times New Roman" pitchFamily="18" charset="0"/>
                          <a:ea typeface="华文新魏" pitchFamily="2" charset="-122"/>
                          <a:cs typeface="Times New Roman" pitchFamily="18" charset="0"/>
                        </a:rPr>
                        <a:t>5</a:t>
                      </a:r>
                      <a:endParaRPr lang="zh-CN" altLang="en-US" sz="1800" dirty="0">
                        <a:latin typeface="Times New Roman" pitchFamily="18" charset="0"/>
                        <a:ea typeface="华文新魏" pitchFamily="2" charset="-122"/>
                        <a:cs typeface="Times New Roman" pitchFamily="18" charset="0"/>
                      </a:endParaRPr>
                    </a:p>
                  </a:txBody>
                  <a:tcPr marT="45681" marB="45681" anchor="ctr"/>
                </a:tc>
                <a:tc>
                  <a:txBody>
                    <a:bodyPr/>
                    <a:lstStyle/>
                    <a:p>
                      <a:r>
                        <a:rPr lang="zh-CN" altLang="en-US" sz="1800" dirty="0" smtClean="0">
                          <a:latin typeface="华文新魏" pitchFamily="2" charset="-122"/>
                          <a:ea typeface="华文新魏" pitchFamily="2" charset="-122"/>
                        </a:rPr>
                        <a:t>四川通安</a:t>
                      </a:r>
                      <a:r>
                        <a:rPr lang="en-US" altLang="zh-CN" sz="1800" dirty="0" smtClean="0">
                          <a:latin typeface="华文新魏" pitchFamily="2" charset="-122"/>
                          <a:ea typeface="华文新魏" pitchFamily="2" charset="-122"/>
                        </a:rPr>
                        <a:t>-</a:t>
                      </a:r>
                      <a:r>
                        <a:rPr lang="zh-CN" altLang="en-US" sz="1800" dirty="0" smtClean="0">
                          <a:latin typeface="华文新魏" pitchFamily="2" charset="-122"/>
                          <a:ea typeface="华文新魏" pitchFamily="2" charset="-122"/>
                        </a:rPr>
                        <a:t>小牛场地区矿产远景调查</a:t>
                      </a:r>
                      <a:endParaRPr lang="zh-CN" altLang="en-US" sz="1800" dirty="0">
                        <a:latin typeface="华文新魏" pitchFamily="2" charset="-122"/>
                        <a:ea typeface="华文新魏" pitchFamily="2" charset="-122"/>
                      </a:endParaRPr>
                    </a:p>
                  </a:txBody>
                  <a:tcPr marT="45681" marB="4568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dirty="0" smtClean="0">
                          <a:latin typeface="华文新魏" pitchFamily="2" charset="-122"/>
                          <a:ea typeface="华文新魏" pitchFamily="2" charset="-122"/>
                        </a:rPr>
                        <a:t>通安</a:t>
                      </a:r>
                      <a:r>
                        <a:rPr lang="en-US" altLang="zh-CN" sz="1800" dirty="0" smtClean="0">
                          <a:latin typeface="华文新魏" pitchFamily="2" charset="-122"/>
                          <a:ea typeface="华文新魏" pitchFamily="2" charset="-122"/>
                        </a:rPr>
                        <a:t>-</a:t>
                      </a:r>
                      <a:r>
                        <a:rPr lang="zh-CN" altLang="en-US" sz="1800" dirty="0" smtClean="0">
                          <a:latin typeface="华文新魏" pitchFamily="2" charset="-122"/>
                          <a:ea typeface="华文新魏" pitchFamily="2" charset="-122"/>
                        </a:rPr>
                        <a:t>小牛场地区</a:t>
                      </a:r>
                    </a:p>
                  </a:txBody>
                  <a:tcPr marT="45681" marB="45681" anchor="ctr"/>
                </a:tc>
              </a:tr>
            </a:tbl>
          </a:graphicData>
        </a:graphic>
      </p:graphicFrame>
      <p:sp>
        <p:nvSpPr>
          <p:cNvPr id="118" name="矩形 117"/>
          <p:cNvSpPr>
            <a:spLocks noChangeArrowheads="1"/>
          </p:cNvSpPr>
          <p:nvPr/>
        </p:nvSpPr>
        <p:spPr bwMode="auto">
          <a:xfrm>
            <a:off x="838200" y="2819400"/>
            <a:ext cx="8001000" cy="2514600"/>
          </a:xfrm>
          <a:prstGeom prst="rect">
            <a:avLst/>
          </a:prstGeom>
          <a:noFill/>
          <a:ln w="38100" algn="ctr">
            <a:solidFill>
              <a:srgbClr val="FF0000"/>
            </a:solidFill>
            <a:round/>
            <a:headEnd/>
            <a:tailEnd/>
          </a:ln>
        </p:spPr>
        <p:txBody>
          <a:bodyPr anchor="ctr"/>
          <a:lstStyle/>
          <a:p>
            <a:pPr algn="ctr"/>
            <a:endParaRPr lang="zh-CN" altLang="en-US"/>
          </a:p>
        </p:txBody>
      </p:sp>
      <p:sp>
        <p:nvSpPr>
          <p:cNvPr id="119" name="矩形 118"/>
          <p:cNvSpPr>
            <a:spLocks noChangeArrowheads="1"/>
          </p:cNvSpPr>
          <p:nvPr/>
        </p:nvSpPr>
        <p:spPr bwMode="auto">
          <a:xfrm>
            <a:off x="838200" y="5314950"/>
            <a:ext cx="8001000" cy="628650"/>
          </a:xfrm>
          <a:prstGeom prst="rect">
            <a:avLst/>
          </a:prstGeom>
          <a:noFill/>
          <a:ln w="38100" algn="ctr">
            <a:solidFill>
              <a:srgbClr val="FF0000"/>
            </a:solidFill>
            <a:round/>
            <a:headEnd/>
            <a:tailEnd/>
          </a:ln>
        </p:spPr>
        <p:txBody>
          <a:bodyPr anchor="ctr"/>
          <a:lstStyle/>
          <a:p>
            <a:pPr algn="ctr"/>
            <a:endParaRPr lang="zh-CN" altLang="en-US"/>
          </a:p>
        </p:txBody>
      </p:sp>
      <p:sp>
        <p:nvSpPr>
          <p:cNvPr id="2086"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Tree>
  </p:cSld>
  <p:clrMapOvr>
    <a:masterClrMapping/>
  </p:clrMapOvr>
  <p:transition advTm="143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1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8"/>
                                        </p:tgtEl>
                                        <p:attrNameLst>
                                          <p:attrName>style.visibility</p:attrName>
                                        </p:attrNameLst>
                                      </p:cBhvr>
                                      <p:to>
                                        <p:strVal val="visible"/>
                                      </p:to>
                                    </p:set>
                                    <p:anim calcmode="lin" valueType="num">
                                      <p:cBhvr additive="base">
                                        <p:cTn id="20" dur="500" fill="hold"/>
                                        <p:tgtEl>
                                          <p:spTgt spid="118"/>
                                        </p:tgtEl>
                                        <p:attrNameLst>
                                          <p:attrName>ppt_x</p:attrName>
                                        </p:attrNameLst>
                                      </p:cBhvr>
                                      <p:tavLst>
                                        <p:tav tm="0">
                                          <p:val>
                                            <p:strVal val="#ppt_x"/>
                                          </p:val>
                                        </p:tav>
                                        <p:tav tm="100000">
                                          <p:val>
                                            <p:strVal val="#ppt_x"/>
                                          </p:val>
                                        </p:tav>
                                      </p:tavLst>
                                    </p:anim>
                                    <p:anim calcmode="lin" valueType="num">
                                      <p:cBhvr additive="base">
                                        <p:cTn id="21"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1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9"/>
                                        </p:tgtEl>
                                        <p:attrNameLst>
                                          <p:attrName>style.visibility</p:attrName>
                                        </p:attrNameLst>
                                      </p:cBhvr>
                                      <p:to>
                                        <p:strVal val="visible"/>
                                      </p:to>
                                    </p:set>
                                    <p:anim calcmode="lin" valueType="num">
                                      <p:cBhvr additive="base">
                                        <p:cTn id="30" dur="500" fill="hold"/>
                                        <p:tgtEl>
                                          <p:spTgt spid="119"/>
                                        </p:tgtEl>
                                        <p:attrNameLst>
                                          <p:attrName>ppt_x</p:attrName>
                                        </p:attrNameLst>
                                      </p:cBhvr>
                                      <p:tavLst>
                                        <p:tav tm="0">
                                          <p:val>
                                            <p:strVal val="#ppt_x"/>
                                          </p:val>
                                        </p:tav>
                                        <p:tav tm="100000">
                                          <p:val>
                                            <p:strVal val="#ppt_x"/>
                                          </p:val>
                                        </p:tav>
                                      </p:tavLst>
                                    </p:anim>
                                    <p:anim calcmode="lin" valueType="num">
                                      <p:cBhvr additive="base">
                                        <p:cTn id="31"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19"/>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xit" presetSubtype="0" fill="hold" nodeType="clickEffect">
                                  <p:stCondLst>
                                    <p:cond delay="0"/>
                                  </p:stCondLst>
                                  <p:childTnLst>
                                    <p:set>
                                      <p:cBhvr>
                                        <p:cTn id="39" dur="1" fill="hold">
                                          <p:stCondLst>
                                            <p:cond delay="0"/>
                                          </p:stCondLst>
                                        </p:cTn>
                                        <p:tgtEl>
                                          <p:spTgt spid="1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8" grpId="1" animBg="1"/>
      <p:bldP spid="119" grpId="0" animBg="1"/>
      <p:bldP spid="11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762000" y="228600"/>
            <a:ext cx="4995863" cy="563563"/>
          </a:xfrm>
        </p:spPr>
        <p:txBody>
          <a:bodyPr/>
          <a:lstStyle/>
          <a:p>
            <a:r>
              <a:rPr lang="zh-CN" altLang="en-US" sz="2400" smtClean="0">
                <a:ea typeface="宋体" pitchFamily="2" charset="-122"/>
              </a:rPr>
              <a:t>成果登记申报表</a:t>
            </a:r>
            <a:r>
              <a:rPr lang="en-US" altLang="zh-CN" sz="2400" smtClean="0">
                <a:ea typeface="宋体" pitchFamily="2" charset="-122"/>
              </a:rPr>
              <a:t>-</a:t>
            </a:r>
            <a:r>
              <a:rPr lang="zh-CN" altLang="en-US" sz="2400" smtClean="0">
                <a:ea typeface="宋体" pitchFamily="2" charset="-122"/>
              </a:rPr>
              <a:t>成果概况</a:t>
            </a:r>
          </a:p>
        </p:txBody>
      </p:sp>
      <p:sp>
        <p:nvSpPr>
          <p:cNvPr id="24579"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grpSp>
        <p:nvGrpSpPr>
          <p:cNvPr id="2" name="组合 86"/>
          <p:cNvGrpSpPr>
            <a:grpSpLocks/>
          </p:cNvGrpSpPr>
          <p:nvPr/>
        </p:nvGrpSpPr>
        <p:grpSpPr bwMode="auto">
          <a:xfrm>
            <a:off x="628650" y="2106613"/>
            <a:ext cx="8001000" cy="1274762"/>
            <a:chOff x="533400" y="4800600"/>
            <a:chExt cx="8000999" cy="1274763"/>
          </a:xfrm>
        </p:grpSpPr>
        <p:grpSp>
          <p:nvGrpSpPr>
            <p:cNvPr id="24614" name="Group 68"/>
            <p:cNvGrpSpPr>
              <a:grpSpLocks/>
            </p:cNvGrpSpPr>
            <p:nvPr/>
          </p:nvGrpSpPr>
          <p:grpSpPr bwMode="auto">
            <a:xfrm>
              <a:off x="817090" y="4802518"/>
              <a:ext cx="7717309" cy="993445"/>
              <a:chOff x="720" y="1392"/>
              <a:chExt cx="4058" cy="480"/>
            </a:xfrm>
          </p:grpSpPr>
          <p:sp>
            <p:nvSpPr>
              <p:cNvPr id="98" name="AutoShape 69"/>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grpSp>
            <p:nvGrpSpPr>
              <p:cNvPr id="24619" name="Group 70"/>
              <p:cNvGrpSpPr>
                <a:grpSpLocks/>
              </p:cNvGrpSpPr>
              <p:nvPr/>
            </p:nvGrpSpPr>
            <p:grpSpPr bwMode="auto">
              <a:xfrm>
                <a:off x="730" y="1407"/>
                <a:ext cx="4043" cy="444"/>
                <a:chOff x="744" y="1407"/>
                <a:chExt cx="3988" cy="444"/>
              </a:xfrm>
            </p:grpSpPr>
            <p:sp>
              <p:nvSpPr>
                <p:cNvPr id="100" name="AutoShape 71"/>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sp>
              <p:nvSpPr>
                <p:cNvPr id="101" name="AutoShape 72"/>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grpSp>
        </p:grpSp>
        <p:sp>
          <p:nvSpPr>
            <p:cNvPr id="24615" name="Text Box 81"/>
            <p:cNvSpPr txBox="1">
              <a:spLocks noChangeArrowheads="1"/>
            </p:cNvSpPr>
            <p:nvPr/>
          </p:nvSpPr>
          <p:spPr bwMode="white">
            <a:xfrm>
              <a:off x="1447800" y="5029200"/>
              <a:ext cx="6934200" cy="723275"/>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sz="2400" b="1">
                  <a:latin typeface="华文新魏" pitchFamily="2" charset="-122"/>
                  <a:ea typeface="华文新魏" pitchFamily="2" charset="-122"/>
                </a:rPr>
                <a:t> 创新属性</a:t>
              </a:r>
              <a:r>
                <a:rPr lang="zh-CN" altLang="en-US" sz="1700">
                  <a:latin typeface="华文新魏" pitchFamily="2" charset="-122"/>
                  <a:ea typeface="华文新魏" pitchFamily="2" charset="-122"/>
                </a:rPr>
                <a:t>：根据成果的创新属性，勾选“原始创新、二次创新、集成创新”之一（非必填）。</a:t>
              </a:r>
              <a:endParaRPr lang="en-US" altLang="zh-CN" sz="1700">
                <a:latin typeface="华文新魏" pitchFamily="2" charset="-122"/>
                <a:ea typeface="华文新魏" pitchFamily="2" charset="-122"/>
              </a:endParaRPr>
            </a:p>
          </p:txBody>
        </p:sp>
        <p:pic>
          <p:nvPicPr>
            <p:cNvPr id="24616" name="Picture 84" descr="1"/>
            <p:cNvPicPr>
              <a:picLocks noChangeAspect="1" noChangeArrowheads="1"/>
            </p:cNvPicPr>
            <p:nvPr/>
          </p:nvPicPr>
          <p:blipFill>
            <a:blip r:embed="rId3">
              <a:lum bright="-6000" contrast="24000"/>
            </a:blip>
            <a:srcRect l="42606" t="64474" r="19473"/>
            <a:stretch>
              <a:fillRect/>
            </a:stretch>
          </p:blipFill>
          <p:spPr bwMode="auto">
            <a:xfrm>
              <a:off x="533400" y="4800600"/>
              <a:ext cx="990600" cy="1274763"/>
            </a:xfrm>
            <a:prstGeom prst="rect">
              <a:avLst/>
            </a:prstGeom>
            <a:noFill/>
            <a:ln w="9525">
              <a:noFill/>
              <a:miter lim="800000"/>
              <a:headEnd/>
              <a:tailEnd/>
            </a:ln>
          </p:spPr>
        </p:pic>
        <p:sp>
          <p:nvSpPr>
            <p:cNvPr id="24617" name="Text Box 87"/>
            <p:cNvSpPr txBox="1">
              <a:spLocks noChangeArrowheads="1"/>
            </p:cNvSpPr>
            <p:nvPr/>
          </p:nvSpPr>
          <p:spPr bwMode="gray">
            <a:xfrm>
              <a:off x="1029281" y="4946727"/>
              <a:ext cx="553543" cy="461665"/>
            </a:xfrm>
            <a:prstGeom prst="rect">
              <a:avLst/>
            </a:prstGeom>
            <a:noFill/>
            <a:ln w="9525">
              <a:noFill/>
              <a:miter lim="800000"/>
              <a:headEnd/>
              <a:tailEnd/>
            </a:ln>
          </p:spPr>
          <p:txBody>
            <a:bodyPr>
              <a:spAutoFit/>
            </a:bodyPr>
            <a:lstStyle/>
            <a:p>
              <a:pPr>
                <a:spcBef>
                  <a:spcPct val="50000"/>
                </a:spcBef>
              </a:pPr>
              <a:r>
                <a:rPr lang="en-US" altLang="zh-CN" sz="2400" b="1"/>
                <a:t>8</a:t>
              </a:r>
            </a:p>
          </p:txBody>
        </p:sp>
      </p:grpSp>
      <p:grpSp>
        <p:nvGrpSpPr>
          <p:cNvPr id="5" name="组合 2"/>
          <p:cNvGrpSpPr>
            <a:grpSpLocks/>
          </p:cNvGrpSpPr>
          <p:nvPr/>
        </p:nvGrpSpPr>
        <p:grpSpPr bwMode="auto">
          <a:xfrm>
            <a:off x="976313" y="2949575"/>
            <a:ext cx="7275512" cy="4135438"/>
            <a:chOff x="785814" y="2493962"/>
            <a:chExt cx="7275888" cy="4135437"/>
          </a:xfrm>
        </p:grpSpPr>
        <p:grpSp>
          <p:nvGrpSpPr>
            <p:cNvPr id="24610" name="Group 18"/>
            <p:cNvGrpSpPr>
              <a:grpSpLocks/>
            </p:cNvGrpSpPr>
            <p:nvPr/>
          </p:nvGrpSpPr>
          <p:grpSpPr bwMode="auto">
            <a:xfrm>
              <a:off x="785814" y="2493962"/>
              <a:ext cx="7275888" cy="4135437"/>
              <a:chOff x="570" y="2429"/>
              <a:chExt cx="4905" cy="843"/>
            </a:xfrm>
          </p:grpSpPr>
          <p:sp>
            <p:nvSpPr>
              <p:cNvPr id="24612" name="AutoShape 11"/>
              <p:cNvSpPr>
                <a:spLocks noChangeArrowheads="1"/>
              </p:cNvSpPr>
              <p:nvPr/>
            </p:nvSpPr>
            <p:spPr bwMode="gray">
              <a:xfrm>
                <a:off x="570" y="2429"/>
                <a:ext cx="4799" cy="843"/>
              </a:xfrm>
              <a:prstGeom prst="roundRect">
                <a:avLst>
                  <a:gd name="adj" fmla="val 16667"/>
                </a:avLst>
              </a:prstGeom>
              <a:solidFill>
                <a:schemeClr val="bg2"/>
              </a:solidFill>
              <a:ln w="12700" algn="ctr">
                <a:noFill/>
                <a:round/>
                <a:headEnd/>
                <a:tailEnd/>
              </a:ln>
            </p:spPr>
            <p:txBody>
              <a:bodyPr wrap="none" anchor="ctr"/>
              <a:lstStyle/>
              <a:p>
                <a:endParaRPr lang="zh-CN" altLang="en-US"/>
              </a:p>
            </p:txBody>
          </p:sp>
          <p:sp>
            <p:nvSpPr>
              <p:cNvPr id="105" name="AutoShape 12"/>
              <p:cNvSpPr>
                <a:spLocks noChangeArrowheads="1"/>
              </p:cNvSpPr>
              <p:nvPr/>
            </p:nvSpPr>
            <p:spPr bwMode="gray">
              <a:xfrm>
                <a:off x="965" y="2505"/>
                <a:ext cx="4510" cy="757"/>
              </a:xfrm>
              <a:prstGeom prst="roundRect">
                <a:avLst>
                  <a:gd name="adj" fmla="val 16667"/>
                </a:avLst>
              </a:prstGeom>
              <a:gradFill rotWithShape="1">
                <a:gsLst>
                  <a:gs pos="0">
                    <a:schemeClr val="accent1">
                      <a:gamma/>
                      <a:shade val="46275"/>
                      <a:invGamma/>
                    </a:schemeClr>
                  </a:gs>
                  <a:gs pos="100000">
                    <a:schemeClr val="accent1"/>
                  </a:gs>
                </a:gsLst>
                <a:lin ang="5400000" scaled="1"/>
              </a:gradFill>
              <a:ln w="12700" algn="ctr">
                <a:noFill/>
                <a:round/>
                <a:headEnd/>
                <a:tailEnd/>
              </a:ln>
              <a:effectLst/>
            </p:spPr>
            <p:txBody>
              <a:bodyPr wrap="none" anchor="ctr"/>
              <a:lstStyle/>
              <a:p>
                <a:pPr>
                  <a:defRPr/>
                </a:pPr>
                <a:endParaRPr lang="zh-CN" altLang="en-US">
                  <a:ea typeface="宋体" charset="-122"/>
                </a:endParaRPr>
              </a:p>
            </p:txBody>
          </p:sp>
        </p:grpSp>
        <p:sp>
          <p:nvSpPr>
            <p:cNvPr id="24611" name="TextBox 1"/>
            <p:cNvSpPr txBox="1">
              <a:spLocks noChangeArrowheads="1"/>
            </p:cNvSpPr>
            <p:nvPr/>
          </p:nvSpPr>
          <p:spPr bwMode="auto">
            <a:xfrm>
              <a:off x="1430425" y="3276600"/>
              <a:ext cx="6474041" cy="3046988"/>
            </a:xfrm>
            <a:prstGeom prst="rect">
              <a:avLst/>
            </a:prstGeom>
            <a:noFill/>
            <a:ln w="9525">
              <a:noFill/>
              <a:miter lim="800000"/>
              <a:headEnd/>
              <a:tailEnd/>
            </a:ln>
          </p:spPr>
          <p:txBody>
            <a:bodyPr>
              <a:spAutoFit/>
            </a:bodyPr>
            <a:lstStyle/>
            <a:p>
              <a:r>
                <a:rPr lang="en-US" altLang="zh-CN" sz="2400" b="1">
                  <a:solidFill>
                    <a:schemeClr val="bg1"/>
                  </a:solidFill>
                  <a:latin typeface="华文新魏" pitchFamily="2" charset="-122"/>
                  <a:ea typeface="华文新魏" pitchFamily="2" charset="-122"/>
                </a:rPr>
                <a:t>1.</a:t>
              </a:r>
              <a:r>
                <a:rPr lang="zh-CN" altLang="en-US" sz="2400" b="1">
                  <a:solidFill>
                    <a:schemeClr val="bg1"/>
                  </a:solidFill>
                  <a:latin typeface="华文新魏" pitchFamily="2" charset="-122"/>
                  <a:ea typeface="华文新魏" pitchFamily="2" charset="-122"/>
                </a:rPr>
                <a:t>原始创新：前所未有的科学发现、技术发明、原理性主导技术等创新成果；</a:t>
              </a:r>
              <a:endParaRPr lang="en-US" altLang="zh-CN" sz="2400" b="1">
                <a:solidFill>
                  <a:schemeClr val="bg1"/>
                </a:solidFill>
                <a:latin typeface="华文新魏" pitchFamily="2" charset="-122"/>
                <a:ea typeface="华文新魏" pitchFamily="2" charset="-122"/>
              </a:endParaRPr>
            </a:p>
            <a:p>
              <a:r>
                <a:rPr lang="en-US" altLang="zh-CN" sz="2400" b="1">
                  <a:solidFill>
                    <a:schemeClr val="bg1"/>
                  </a:solidFill>
                  <a:latin typeface="华文新魏" pitchFamily="2" charset="-122"/>
                  <a:ea typeface="华文新魏" pitchFamily="2" charset="-122"/>
                </a:rPr>
                <a:t>2.</a:t>
              </a:r>
              <a:r>
                <a:rPr lang="zh-CN" altLang="en-US" sz="2400" b="1">
                  <a:solidFill>
                    <a:schemeClr val="bg1"/>
                  </a:solidFill>
                  <a:latin typeface="华文新魏" pitchFamily="2" charset="-122"/>
                  <a:ea typeface="华文新魏" pitchFamily="2" charset="-122"/>
                </a:rPr>
                <a:t>二次创新：在技术引进基础上进行的，受囿于已有的技术范式，并沿既定技术轨迹发展的技术创新；</a:t>
              </a:r>
              <a:endParaRPr lang="en-US" altLang="zh-CN" sz="2400" b="1">
                <a:solidFill>
                  <a:schemeClr val="bg1"/>
                </a:solidFill>
                <a:latin typeface="华文新魏" pitchFamily="2" charset="-122"/>
                <a:ea typeface="华文新魏" pitchFamily="2" charset="-122"/>
              </a:endParaRPr>
            </a:p>
            <a:p>
              <a:r>
                <a:rPr lang="en-US" altLang="zh-CN" sz="2400" b="1">
                  <a:solidFill>
                    <a:schemeClr val="bg1"/>
                  </a:solidFill>
                  <a:latin typeface="华文新魏" pitchFamily="2" charset="-122"/>
                  <a:ea typeface="华文新魏" pitchFamily="2" charset="-122"/>
                </a:rPr>
                <a:t>3.</a:t>
              </a:r>
              <a:r>
                <a:rPr lang="zh-CN" altLang="en-US" sz="2400" b="1">
                  <a:solidFill>
                    <a:schemeClr val="bg1"/>
                  </a:solidFill>
                  <a:latin typeface="华文新魏" pitchFamily="2" charset="-122"/>
                  <a:ea typeface="华文新魏" pitchFamily="2" charset="-122"/>
                </a:rPr>
                <a:t>集成创新：利用各种技术与工具，对各个创新要素和创新内容进行选择、集成和优化，形成优势互补有机整体的创新。</a:t>
              </a:r>
            </a:p>
          </p:txBody>
        </p:sp>
      </p:grpSp>
      <p:grpSp>
        <p:nvGrpSpPr>
          <p:cNvPr id="7" name="组合 86"/>
          <p:cNvGrpSpPr>
            <a:grpSpLocks/>
          </p:cNvGrpSpPr>
          <p:nvPr/>
        </p:nvGrpSpPr>
        <p:grpSpPr bwMode="auto">
          <a:xfrm>
            <a:off x="665163" y="3336925"/>
            <a:ext cx="8001000" cy="1274763"/>
            <a:chOff x="533400" y="4800600"/>
            <a:chExt cx="8000999" cy="1274763"/>
          </a:xfrm>
        </p:grpSpPr>
        <p:grpSp>
          <p:nvGrpSpPr>
            <p:cNvPr id="24602" name="Group 68"/>
            <p:cNvGrpSpPr>
              <a:grpSpLocks/>
            </p:cNvGrpSpPr>
            <p:nvPr/>
          </p:nvGrpSpPr>
          <p:grpSpPr bwMode="auto">
            <a:xfrm>
              <a:off x="817090" y="4802518"/>
              <a:ext cx="7717309" cy="993445"/>
              <a:chOff x="720" y="1392"/>
              <a:chExt cx="4058" cy="480"/>
            </a:xfrm>
          </p:grpSpPr>
          <p:sp>
            <p:nvSpPr>
              <p:cNvPr id="114" name="AutoShape 69"/>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grpSp>
            <p:nvGrpSpPr>
              <p:cNvPr id="24607" name="Group 70"/>
              <p:cNvGrpSpPr>
                <a:grpSpLocks/>
              </p:cNvGrpSpPr>
              <p:nvPr/>
            </p:nvGrpSpPr>
            <p:grpSpPr bwMode="auto">
              <a:xfrm>
                <a:off x="730" y="1407"/>
                <a:ext cx="4043" cy="444"/>
                <a:chOff x="744" y="1407"/>
                <a:chExt cx="3988" cy="444"/>
              </a:xfrm>
            </p:grpSpPr>
            <p:sp>
              <p:nvSpPr>
                <p:cNvPr id="116" name="AutoShape 71"/>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sp>
              <p:nvSpPr>
                <p:cNvPr id="121" name="AutoShape 72"/>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grpSp>
        </p:grpSp>
        <p:sp>
          <p:nvSpPr>
            <p:cNvPr id="24603" name="Text Box 81"/>
            <p:cNvSpPr txBox="1">
              <a:spLocks noChangeArrowheads="1"/>
            </p:cNvSpPr>
            <p:nvPr/>
          </p:nvSpPr>
          <p:spPr bwMode="white">
            <a:xfrm>
              <a:off x="1447800" y="5029200"/>
              <a:ext cx="6934200" cy="723275"/>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sz="2400" b="1">
                  <a:latin typeface="华文新魏" pitchFamily="2" charset="-122"/>
                  <a:ea typeface="华文新魏" pitchFamily="2" charset="-122"/>
                </a:rPr>
                <a:t> 成果水平</a:t>
              </a:r>
              <a:r>
                <a:rPr lang="zh-CN" altLang="en-US" sz="1700">
                  <a:latin typeface="华文新魏" pitchFamily="2" charset="-122"/>
                  <a:ea typeface="华文新魏" pitchFamily="2" charset="-122"/>
                </a:rPr>
                <a:t>：根据成果水平的评价情况，勾选“国际领先、国际先进、国内领先、国内先进、国内一般、未评价”之一。</a:t>
              </a:r>
              <a:endParaRPr lang="en-US" altLang="zh-CN" sz="1700">
                <a:latin typeface="华文新魏" pitchFamily="2" charset="-122"/>
                <a:ea typeface="华文新魏" pitchFamily="2" charset="-122"/>
              </a:endParaRPr>
            </a:p>
          </p:txBody>
        </p:sp>
        <p:pic>
          <p:nvPicPr>
            <p:cNvPr id="24604" name="Picture 84" descr="1"/>
            <p:cNvPicPr>
              <a:picLocks noChangeAspect="1" noChangeArrowheads="1"/>
            </p:cNvPicPr>
            <p:nvPr/>
          </p:nvPicPr>
          <p:blipFill>
            <a:blip r:embed="rId3">
              <a:lum bright="-6000" contrast="24000"/>
            </a:blip>
            <a:srcRect l="42606" t="64474" r="19473"/>
            <a:stretch>
              <a:fillRect/>
            </a:stretch>
          </p:blipFill>
          <p:spPr bwMode="auto">
            <a:xfrm>
              <a:off x="533400" y="4800600"/>
              <a:ext cx="990600" cy="1274763"/>
            </a:xfrm>
            <a:prstGeom prst="rect">
              <a:avLst/>
            </a:prstGeom>
            <a:noFill/>
            <a:ln w="9525">
              <a:noFill/>
              <a:miter lim="800000"/>
              <a:headEnd/>
              <a:tailEnd/>
            </a:ln>
          </p:spPr>
        </p:pic>
        <p:sp>
          <p:nvSpPr>
            <p:cNvPr id="24605" name="Text Box 87"/>
            <p:cNvSpPr txBox="1">
              <a:spLocks noChangeArrowheads="1"/>
            </p:cNvSpPr>
            <p:nvPr/>
          </p:nvSpPr>
          <p:spPr bwMode="gray">
            <a:xfrm>
              <a:off x="1029281" y="4946727"/>
              <a:ext cx="553543" cy="461665"/>
            </a:xfrm>
            <a:prstGeom prst="rect">
              <a:avLst/>
            </a:prstGeom>
            <a:noFill/>
            <a:ln w="9525">
              <a:noFill/>
              <a:miter lim="800000"/>
              <a:headEnd/>
              <a:tailEnd/>
            </a:ln>
          </p:spPr>
          <p:txBody>
            <a:bodyPr>
              <a:spAutoFit/>
            </a:bodyPr>
            <a:lstStyle/>
            <a:p>
              <a:pPr>
                <a:spcBef>
                  <a:spcPct val="50000"/>
                </a:spcBef>
              </a:pPr>
              <a:r>
                <a:rPr lang="en-US" altLang="zh-CN" sz="2400" b="1"/>
                <a:t>9</a:t>
              </a:r>
            </a:p>
          </p:txBody>
        </p:sp>
      </p:grpSp>
      <p:grpSp>
        <p:nvGrpSpPr>
          <p:cNvPr id="24583" name="组合 38"/>
          <p:cNvGrpSpPr>
            <a:grpSpLocks/>
          </p:cNvGrpSpPr>
          <p:nvPr/>
        </p:nvGrpSpPr>
        <p:grpSpPr bwMode="auto">
          <a:xfrm>
            <a:off x="663575" y="930275"/>
            <a:ext cx="8213725" cy="1249363"/>
            <a:chOff x="549543" y="2302883"/>
            <a:chExt cx="8213457" cy="1249611"/>
          </a:xfrm>
        </p:grpSpPr>
        <p:grpSp>
          <p:nvGrpSpPr>
            <p:cNvPr id="24593" name="组合 35"/>
            <p:cNvGrpSpPr>
              <a:grpSpLocks/>
            </p:cNvGrpSpPr>
            <p:nvPr/>
          </p:nvGrpSpPr>
          <p:grpSpPr bwMode="auto">
            <a:xfrm>
              <a:off x="817090" y="2318906"/>
              <a:ext cx="7945910" cy="1036628"/>
              <a:chOff x="817090" y="2318906"/>
              <a:chExt cx="7945910" cy="1036628"/>
            </a:xfrm>
          </p:grpSpPr>
          <p:grpSp>
            <p:nvGrpSpPr>
              <p:cNvPr id="24595" name="Group 58"/>
              <p:cNvGrpSpPr>
                <a:grpSpLocks/>
              </p:cNvGrpSpPr>
              <p:nvPr/>
            </p:nvGrpSpPr>
            <p:grpSpPr bwMode="auto">
              <a:xfrm>
                <a:off x="817090" y="2318906"/>
                <a:ext cx="7717309" cy="993445"/>
                <a:chOff x="720" y="1392"/>
                <a:chExt cx="4058" cy="480"/>
              </a:xfrm>
            </p:grpSpPr>
            <p:sp>
              <p:nvSpPr>
                <p:cNvPr id="33" name="AutoShape 59"/>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grpSp>
              <p:nvGrpSpPr>
                <p:cNvPr id="24599" name="Group 60"/>
                <p:cNvGrpSpPr>
                  <a:grpSpLocks/>
                </p:cNvGrpSpPr>
                <p:nvPr/>
              </p:nvGrpSpPr>
              <p:grpSpPr bwMode="auto">
                <a:xfrm>
                  <a:off x="730" y="1408"/>
                  <a:ext cx="4043" cy="444"/>
                  <a:chOff x="744" y="1408"/>
                  <a:chExt cx="3988" cy="444"/>
                </a:xfrm>
              </p:grpSpPr>
              <p:sp>
                <p:nvSpPr>
                  <p:cNvPr id="35" name="AutoShape 61"/>
                  <p:cNvSpPr>
                    <a:spLocks noChangeArrowheads="1"/>
                  </p:cNvSpPr>
                  <p:nvPr/>
                </p:nvSpPr>
                <p:spPr bwMode="gray">
                  <a:xfrm>
                    <a:off x="744" y="1737"/>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sp>
                <p:nvSpPr>
                  <p:cNvPr id="36" name="AutoShape 62"/>
                  <p:cNvSpPr>
                    <a:spLocks noChangeArrowheads="1"/>
                  </p:cNvSpPr>
                  <p:nvPr/>
                </p:nvSpPr>
                <p:spPr bwMode="gray">
                  <a:xfrm>
                    <a:off x="744" y="1408"/>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grpSp>
          </p:grpSp>
          <p:sp>
            <p:nvSpPr>
              <p:cNvPr id="24596" name="Text Box 79"/>
              <p:cNvSpPr txBox="1">
                <a:spLocks noChangeArrowheads="1"/>
              </p:cNvSpPr>
              <p:nvPr/>
            </p:nvSpPr>
            <p:spPr bwMode="white">
              <a:xfrm>
                <a:off x="1511326" y="2370452"/>
                <a:ext cx="7251674" cy="985082"/>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sz="2400" b="1">
                    <a:latin typeface="华文新魏" pitchFamily="2" charset="-122"/>
                    <a:ea typeface="华文新魏" pitchFamily="2" charset="-122"/>
                  </a:rPr>
                  <a:t>完成单位</a:t>
                </a:r>
                <a:r>
                  <a:rPr lang="zh-CN" altLang="en-US" sz="1700">
                    <a:latin typeface="华文新魏" pitchFamily="2" charset="-122"/>
                    <a:ea typeface="华文新魏" pitchFamily="2" charset="-122"/>
                  </a:rPr>
                  <a:t>：指具有法人资格的单位，按照贡献大小排序，中间用“；”隔开。单位名称应为全称，并与单位公章完全一致，不得使用非法人单位名称或单位简称。</a:t>
                </a:r>
                <a:endParaRPr lang="en-US" altLang="zh-CN" sz="1700">
                  <a:latin typeface="华文新魏" pitchFamily="2" charset="-122"/>
                  <a:ea typeface="华文新魏" pitchFamily="2" charset="-122"/>
                </a:endParaRPr>
              </a:p>
            </p:txBody>
          </p:sp>
          <p:sp>
            <p:nvSpPr>
              <p:cNvPr id="24597" name="Text Box 89"/>
              <p:cNvSpPr txBox="1">
                <a:spLocks noChangeArrowheads="1"/>
              </p:cNvSpPr>
              <p:nvPr/>
            </p:nvSpPr>
            <p:spPr bwMode="gray">
              <a:xfrm>
                <a:off x="1017750" y="2444804"/>
                <a:ext cx="553543" cy="461665"/>
              </a:xfrm>
              <a:prstGeom prst="rect">
                <a:avLst/>
              </a:prstGeom>
              <a:noFill/>
              <a:ln w="9525">
                <a:noFill/>
                <a:miter lim="800000"/>
                <a:headEnd/>
                <a:tailEnd/>
              </a:ln>
            </p:spPr>
            <p:txBody>
              <a:bodyPr>
                <a:spAutoFit/>
              </a:bodyPr>
              <a:lstStyle/>
              <a:p>
                <a:pPr>
                  <a:spcBef>
                    <a:spcPct val="50000"/>
                  </a:spcBef>
                </a:pPr>
                <a:r>
                  <a:rPr lang="en-US" altLang="zh-CN" sz="2400" b="1"/>
                  <a:t>6</a:t>
                </a:r>
              </a:p>
            </p:txBody>
          </p:sp>
        </p:grpSp>
        <p:pic>
          <p:nvPicPr>
            <p:cNvPr id="24594" name="Picture 85" descr="1"/>
            <p:cNvPicPr>
              <a:picLocks noChangeAspect="1" noChangeArrowheads="1"/>
            </p:cNvPicPr>
            <p:nvPr/>
          </p:nvPicPr>
          <p:blipFill>
            <a:blip r:embed="rId3">
              <a:lum bright="-6000" contrast="24000"/>
            </a:blip>
            <a:srcRect l="42606" t="64474" r="19473"/>
            <a:stretch>
              <a:fillRect/>
            </a:stretch>
          </p:blipFill>
          <p:spPr bwMode="auto">
            <a:xfrm>
              <a:off x="549543" y="2302883"/>
              <a:ext cx="1050656" cy="1249611"/>
            </a:xfrm>
            <a:prstGeom prst="rect">
              <a:avLst/>
            </a:prstGeom>
            <a:noFill/>
            <a:ln w="9525">
              <a:noFill/>
              <a:miter lim="800000"/>
              <a:headEnd/>
              <a:tailEnd/>
            </a:ln>
          </p:spPr>
        </p:pic>
      </p:grpSp>
      <p:grpSp>
        <p:nvGrpSpPr>
          <p:cNvPr id="14" name="组合 41"/>
          <p:cNvGrpSpPr>
            <a:grpSpLocks/>
          </p:cNvGrpSpPr>
          <p:nvPr/>
        </p:nvGrpSpPr>
        <p:grpSpPr bwMode="auto">
          <a:xfrm>
            <a:off x="706438" y="4724400"/>
            <a:ext cx="8153400" cy="1268413"/>
            <a:chOff x="533400" y="1066800"/>
            <a:chExt cx="8153400" cy="1268413"/>
          </a:xfrm>
        </p:grpSpPr>
        <p:grpSp>
          <p:nvGrpSpPr>
            <p:cNvPr id="24585" name="Group 73"/>
            <p:cNvGrpSpPr>
              <a:grpSpLocks/>
            </p:cNvGrpSpPr>
            <p:nvPr/>
          </p:nvGrpSpPr>
          <p:grpSpPr bwMode="auto">
            <a:xfrm>
              <a:off x="817563" y="1073150"/>
              <a:ext cx="7716837" cy="993775"/>
              <a:chOff x="720" y="1392"/>
              <a:chExt cx="4058" cy="480"/>
            </a:xfrm>
          </p:grpSpPr>
          <p:sp>
            <p:nvSpPr>
              <p:cNvPr id="47" name="AutoShape 74"/>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grpSp>
            <p:nvGrpSpPr>
              <p:cNvPr id="24590" name="Group 75"/>
              <p:cNvGrpSpPr>
                <a:grpSpLocks/>
              </p:cNvGrpSpPr>
              <p:nvPr/>
            </p:nvGrpSpPr>
            <p:grpSpPr bwMode="auto">
              <a:xfrm>
                <a:off x="730" y="1407"/>
                <a:ext cx="4043" cy="444"/>
                <a:chOff x="744" y="1407"/>
                <a:chExt cx="3988" cy="444"/>
              </a:xfrm>
            </p:grpSpPr>
            <p:sp>
              <p:nvSpPr>
                <p:cNvPr id="49" name="AutoShape 76"/>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sp>
              <p:nvSpPr>
                <p:cNvPr id="50" name="AutoShape 77"/>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w="9525">
                  <a:noFill/>
                  <a:round/>
                  <a:headEnd/>
                  <a:tailEnd/>
                </a:ln>
                <a:effectLst/>
              </p:spPr>
              <p:txBody>
                <a:bodyPr wrap="none" anchor="ctr"/>
                <a:lstStyle/>
                <a:p>
                  <a:pPr>
                    <a:defRPr/>
                  </a:pPr>
                  <a:endParaRPr lang="zh-CN" altLang="en-US">
                    <a:latin typeface="Arial" pitchFamily="34" charset="0"/>
                  </a:endParaRPr>
                </a:p>
              </p:txBody>
            </p:sp>
          </p:grpSp>
        </p:grpSp>
        <p:sp>
          <p:nvSpPr>
            <p:cNvPr id="24586" name="Text Box 78"/>
            <p:cNvSpPr txBox="1">
              <a:spLocks noChangeArrowheads="1"/>
            </p:cNvSpPr>
            <p:nvPr/>
          </p:nvSpPr>
          <p:spPr bwMode="white">
            <a:xfrm>
              <a:off x="1495425" y="1238250"/>
              <a:ext cx="7191375" cy="723275"/>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sz="2400" b="1">
                  <a:latin typeface="华文新魏" pitchFamily="2" charset="-122"/>
                  <a:ea typeface="华文新魏" pitchFamily="2" charset="-122"/>
                </a:rPr>
                <a:t>项目名称</a:t>
              </a:r>
              <a:r>
                <a:rPr lang="zh-CN" altLang="en-US" sz="1700" b="1">
                  <a:latin typeface="华文新魏" pitchFamily="2" charset="-122"/>
                  <a:ea typeface="华文新魏" pitchFamily="2" charset="-122"/>
                </a:rPr>
                <a:t>：</a:t>
              </a:r>
              <a:r>
                <a:rPr lang="zh-CN" altLang="en-US" sz="1700">
                  <a:latin typeface="华文新魏" pitchFamily="2" charset="-122"/>
                  <a:ea typeface="华文新魏" pitchFamily="2" charset="-122"/>
                </a:rPr>
                <a:t>工作项目或计划项目名称，应与项目任务书上的名称一致。如果项目从开题到结题有多个名称的，填写项目最后一年的名称。</a:t>
              </a:r>
              <a:endParaRPr lang="en-US" altLang="zh-CN" sz="1700">
                <a:latin typeface="华文新魏" pitchFamily="2" charset="-122"/>
                <a:ea typeface="华文新魏" pitchFamily="2" charset="-122"/>
              </a:endParaRPr>
            </a:p>
          </p:txBody>
        </p:sp>
        <p:pic>
          <p:nvPicPr>
            <p:cNvPr id="24587" name="Picture 86" descr="1"/>
            <p:cNvPicPr>
              <a:picLocks noChangeAspect="1" noChangeArrowheads="1"/>
            </p:cNvPicPr>
            <p:nvPr/>
          </p:nvPicPr>
          <p:blipFill>
            <a:blip r:embed="rId3">
              <a:lum bright="-6000" contrast="24000"/>
            </a:blip>
            <a:srcRect l="42606" t="64474" r="19473"/>
            <a:stretch>
              <a:fillRect/>
            </a:stretch>
          </p:blipFill>
          <p:spPr bwMode="auto">
            <a:xfrm>
              <a:off x="533400" y="1066800"/>
              <a:ext cx="1066800" cy="1268413"/>
            </a:xfrm>
            <a:prstGeom prst="rect">
              <a:avLst/>
            </a:prstGeom>
            <a:noFill/>
            <a:ln w="9525">
              <a:noFill/>
              <a:miter lim="800000"/>
              <a:headEnd/>
              <a:tailEnd/>
            </a:ln>
          </p:spPr>
        </p:pic>
        <p:sp>
          <p:nvSpPr>
            <p:cNvPr id="24588" name="Text Box 88"/>
            <p:cNvSpPr txBox="1">
              <a:spLocks noChangeArrowheads="1"/>
            </p:cNvSpPr>
            <p:nvPr/>
          </p:nvSpPr>
          <p:spPr bwMode="gray">
            <a:xfrm>
              <a:off x="998538" y="1206500"/>
              <a:ext cx="554037" cy="461963"/>
            </a:xfrm>
            <a:prstGeom prst="rect">
              <a:avLst/>
            </a:prstGeom>
            <a:noFill/>
            <a:ln w="9525">
              <a:noFill/>
              <a:miter lim="800000"/>
              <a:headEnd/>
              <a:tailEnd/>
            </a:ln>
          </p:spPr>
          <p:txBody>
            <a:bodyPr>
              <a:spAutoFit/>
            </a:bodyPr>
            <a:lstStyle/>
            <a:p>
              <a:pPr>
                <a:spcBef>
                  <a:spcPct val="50000"/>
                </a:spcBef>
              </a:pPr>
              <a:r>
                <a:rPr lang="en-US" altLang="zh-CN" sz="2400" b="1"/>
                <a:t>10</a:t>
              </a:r>
            </a:p>
          </p:txBody>
        </p:sp>
      </p:grpSp>
    </p:spTree>
  </p:cSld>
  <p:clrMapOvr>
    <a:masterClrMapping/>
  </p:clrMapOvr>
  <p:transition advTm="143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5"/>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a:xfrm>
            <a:off x="762000" y="228600"/>
            <a:ext cx="4995863" cy="563563"/>
          </a:xfrm>
        </p:spPr>
        <p:txBody>
          <a:bodyPr/>
          <a:lstStyle/>
          <a:p>
            <a:r>
              <a:rPr lang="zh-CN" altLang="en-US" sz="2400" smtClean="0">
                <a:ea typeface="宋体" pitchFamily="2" charset="-122"/>
              </a:rPr>
              <a:t>成果登记申报表</a:t>
            </a:r>
          </a:p>
        </p:txBody>
      </p:sp>
      <p:sp>
        <p:nvSpPr>
          <p:cNvPr id="25603"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grpSp>
        <p:nvGrpSpPr>
          <p:cNvPr id="25604" name="组合 17"/>
          <p:cNvGrpSpPr>
            <a:grpSpLocks/>
          </p:cNvGrpSpPr>
          <p:nvPr/>
        </p:nvGrpSpPr>
        <p:grpSpPr bwMode="auto">
          <a:xfrm>
            <a:off x="762000" y="1066800"/>
            <a:ext cx="7696200" cy="5257800"/>
            <a:chOff x="762000" y="1066800"/>
            <a:chExt cx="7696200" cy="5257800"/>
          </a:xfrm>
        </p:grpSpPr>
        <p:sp>
          <p:nvSpPr>
            <p:cNvPr id="19" name="矩形 18"/>
            <p:cNvSpPr/>
            <p:nvPr/>
          </p:nvSpPr>
          <p:spPr bwMode="auto">
            <a:xfrm>
              <a:off x="762000" y="1066800"/>
              <a:ext cx="7696200" cy="6096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
          <p:nvSpPr>
            <p:cNvPr id="20" name="矩形 19"/>
            <p:cNvSpPr/>
            <p:nvPr/>
          </p:nvSpPr>
          <p:spPr bwMode="auto">
            <a:xfrm>
              <a:off x="762000" y="1600200"/>
              <a:ext cx="7696200" cy="4724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
          <p:nvSpPr>
            <p:cNvPr id="25608" name="TextBox 39"/>
            <p:cNvSpPr txBox="1">
              <a:spLocks noChangeArrowheads="1"/>
            </p:cNvSpPr>
            <p:nvPr/>
          </p:nvSpPr>
          <p:spPr bwMode="auto">
            <a:xfrm>
              <a:off x="1371600" y="2057400"/>
              <a:ext cx="6553200" cy="2862322"/>
            </a:xfrm>
            <a:prstGeom prst="rect">
              <a:avLst/>
            </a:prstGeom>
            <a:noFill/>
            <a:ln w="9525">
              <a:noFill/>
              <a:miter lim="800000"/>
              <a:headEnd/>
              <a:tailEnd/>
            </a:ln>
          </p:spPr>
          <p:txBody>
            <a:bodyPr>
              <a:spAutoFit/>
            </a:bodyPr>
            <a:lstStyle/>
            <a:p>
              <a:r>
                <a:rPr lang="zh-CN" altLang="en-US">
                  <a:latin typeface="Times New Roman" pitchFamily="18" charset="0"/>
                  <a:ea typeface="华文新魏" pitchFamily="2" charset="-122"/>
                  <a:cs typeface="Times New Roman" pitchFamily="18" charset="0"/>
                </a:rPr>
                <a:t>根据项目特点，填写成果的主要内容和创新点。</a:t>
              </a:r>
              <a:endParaRPr lang="en-US" altLang="zh-CN">
                <a:latin typeface="Times New Roman" pitchFamily="18" charset="0"/>
                <a:ea typeface="华文新魏" pitchFamily="2" charset="-122"/>
                <a:cs typeface="Times New Roman" pitchFamily="18" charset="0"/>
              </a:endParaRPr>
            </a:p>
            <a:p>
              <a:r>
                <a:rPr lang="zh-CN" altLang="en-US">
                  <a:latin typeface="Times New Roman" pitchFamily="18" charset="0"/>
                  <a:ea typeface="华文新魏" pitchFamily="2" charset="-122"/>
                  <a:cs typeface="Times New Roman" pitchFamily="18" charset="0"/>
                </a:rPr>
                <a:t>基础研究成果主要阐述新发现、理论创新等内容。新发现指新发现的矿产地、异常、地层、古生物、矿物等；理论创新指对自然现象、规律的新认识，科学理论、学说上的创见，原理、机理的进一步阐明，以及研究方法、手段上的创新等。技术方法研究成果主要介绍新技术方法、仪器设备的主要特征、技术参数、主要应用领域等，并简述其在技术思路、关键技术及系统集成等方面的创新。科普作品应对作品的选题内容、表现形式、创作手法等方面的创新进行简介。</a:t>
              </a:r>
              <a:endParaRPr lang="en-US" altLang="zh-CN">
                <a:latin typeface="Times New Roman" pitchFamily="18" charset="0"/>
                <a:ea typeface="华文新魏" pitchFamily="2" charset="-122"/>
                <a:cs typeface="Times New Roman" pitchFamily="18" charset="0"/>
              </a:endParaRPr>
            </a:p>
            <a:p>
              <a:r>
                <a:rPr lang="zh-CN" altLang="en-US">
                  <a:latin typeface="Times New Roman" pitchFamily="18" charset="0"/>
                  <a:ea typeface="华文新魏" pitchFamily="2" charset="-122"/>
                  <a:cs typeface="Times New Roman" pitchFamily="18" charset="0"/>
                </a:rPr>
                <a:t>字数不超过</a:t>
              </a:r>
              <a:r>
                <a:rPr lang="en-US" altLang="zh-CN">
                  <a:latin typeface="Times New Roman" pitchFamily="18" charset="0"/>
                  <a:ea typeface="华文新魏" pitchFamily="2" charset="-122"/>
                  <a:cs typeface="Times New Roman" pitchFamily="18" charset="0"/>
                </a:rPr>
                <a:t>5000</a:t>
              </a:r>
              <a:r>
                <a:rPr lang="zh-CN" altLang="en-US">
                  <a:latin typeface="Times New Roman" pitchFamily="18" charset="0"/>
                  <a:ea typeface="华文新魏" pitchFamily="2" charset="-122"/>
                  <a:cs typeface="Times New Roman" pitchFamily="18" charset="0"/>
                </a:rPr>
                <a:t>字。</a:t>
              </a:r>
            </a:p>
          </p:txBody>
        </p:sp>
      </p:grpSp>
      <p:sp>
        <p:nvSpPr>
          <p:cNvPr id="25605" name="TextBox 2"/>
          <p:cNvSpPr txBox="1">
            <a:spLocks noChangeArrowheads="1"/>
          </p:cNvSpPr>
          <p:nvPr/>
        </p:nvSpPr>
        <p:spPr bwMode="auto">
          <a:xfrm>
            <a:off x="2362200" y="1158875"/>
            <a:ext cx="5562600" cy="461963"/>
          </a:xfrm>
          <a:prstGeom prst="rect">
            <a:avLst/>
          </a:prstGeom>
          <a:noFill/>
          <a:ln w="9525">
            <a:noFill/>
            <a:miter lim="800000"/>
            <a:headEnd/>
            <a:tailEnd/>
          </a:ln>
        </p:spPr>
        <p:txBody>
          <a:bodyPr>
            <a:spAutoFit/>
          </a:bodyPr>
          <a:lstStyle/>
          <a:p>
            <a:r>
              <a:rPr lang="zh-CN" altLang="en-US" sz="2400" b="1"/>
              <a:t>二、成果主要内容和创新点</a:t>
            </a:r>
          </a:p>
        </p:txBody>
      </p:sp>
    </p:spTree>
  </p:cSld>
  <p:clrMapOvr>
    <a:masterClrMapping/>
  </p:clrMapOvr>
  <p:transition advTm="14375"/>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a:xfrm>
            <a:off x="762000" y="228600"/>
            <a:ext cx="4995863" cy="563563"/>
          </a:xfrm>
        </p:spPr>
        <p:txBody>
          <a:bodyPr/>
          <a:lstStyle/>
          <a:p>
            <a:r>
              <a:rPr lang="zh-CN" altLang="en-US" sz="2400" smtClean="0">
                <a:ea typeface="宋体" pitchFamily="2" charset="-122"/>
              </a:rPr>
              <a:t>成果登记申报表</a:t>
            </a:r>
          </a:p>
        </p:txBody>
      </p:sp>
      <p:sp>
        <p:nvSpPr>
          <p:cNvPr id="26627"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grpSp>
        <p:nvGrpSpPr>
          <p:cNvPr id="26628" name="组合 17"/>
          <p:cNvGrpSpPr>
            <a:grpSpLocks/>
          </p:cNvGrpSpPr>
          <p:nvPr/>
        </p:nvGrpSpPr>
        <p:grpSpPr bwMode="auto">
          <a:xfrm>
            <a:off x="762000" y="1066800"/>
            <a:ext cx="7696200" cy="5257800"/>
            <a:chOff x="762000" y="1066800"/>
            <a:chExt cx="7696200" cy="5257800"/>
          </a:xfrm>
        </p:grpSpPr>
        <p:sp>
          <p:nvSpPr>
            <p:cNvPr id="19" name="矩形 18"/>
            <p:cNvSpPr/>
            <p:nvPr/>
          </p:nvSpPr>
          <p:spPr bwMode="auto">
            <a:xfrm>
              <a:off x="762000" y="1066800"/>
              <a:ext cx="7696200" cy="6096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
          <p:nvSpPr>
            <p:cNvPr id="20" name="矩形 19"/>
            <p:cNvSpPr/>
            <p:nvPr/>
          </p:nvSpPr>
          <p:spPr bwMode="auto">
            <a:xfrm>
              <a:off x="762000" y="1600200"/>
              <a:ext cx="7696200" cy="4724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a:defRPr/>
              </a:pPr>
              <a:endParaRPr lang="zh-CN" altLang="en-US"/>
            </a:p>
          </p:txBody>
        </p:sp>
        <p:sp>
          <p:nvSpPr>
            <p:cNvPr id="26632" name="TextBox 39"/>
            <p:cNvSpPr txBox="1">
              <a:spLocks noChangeArrowheads="1"/>
            </p:cNvSpPr>
            <p:nvPr/>
          </p:nvSpPr>
          <p:spPr bwMode="auto">
            <a:xfrm>
              <a:off x="1371600" y="2057400"/>
              <a:ext cx="6553200" cy="3139321"/>
            </a:xfrm>
            <a:prstGeom prst="rect">
              <a:avLst/>
            </a:prstGeom>
            <a:noFill/>
            <a:ln w="9525">
              <a:noFill/>
              <a:miter lim="800000"/>
              <a:headEnd/>
              <a:tailEnd/>
            </a:ln>
          </p:spPr>
          <p:txBody>
            <a:bodyPr>
              <a:spAutoFit/>
            </a:bodyPr>
            <a:lstStyle/>
            <a:p>
              <a:r>
                <a:rPr lang="zh-CN" altLang="en-US">
                  <a:latin typeface="Times New Roman" pitchFamily="18" charset="0"/>
                  <a:ea typeface="华文新魏" pitchFamily="2" charset="-122"/>
                  <a:cs typeface="Times New Roman" pitchFamily="18" charset="0"/>
                </a:rPr>
                <a:t>重点说明成果的推广应用情况，并结合推广应用情况填写成果的经济效益、社会效益。</a:t>
              </a:r>
              <a:endParaRPr lang="en-US" altLang="zh-CN">
                <a:latin typeface="Times New Roman" pitchFamily="18" charset="0"/>
                <a:ea typeface="华文新魏" pitchFamily="2" charset="-122"/>
                <a:cs typeface="Times New Roman" pitchFamily="18" charset="0"/>
              </a:endParaRPr>
            </a:p>
            <a:p>
              <a:r>
                <a:rPr lang="zh-CN" altLang="en-US">
                  <a:latin typeface="Times New Roman" pitchFamily="18" charset="0"/>
                  <a:ea typeface="华文新魏" pitchFamily="2" charset="-122"/>
                  <a:cs typeface="Times New Roman" pitchFamily="18" charset="0"/>
                </a:rPr>
                <a:t>经济效益，填写的数字应以主要生产、应用单位财务部门核准的数额为基本依据，只填写已取得的新增直接效益；</a:t>
              </a:r>
              <a:endParaRPr lang="en-US" altLang="zh-CN">
                <a:latin typeface="Times New Roman" pitchFamily="18" charset="0"/>
                <a:ea typeface="华文新魏" pitchFamily="2" charset="-122"/>
                <a:cs typeface="Times New Roman" pitchFamily="18" charset="0"/>
              </a:endParaRPr>
            </a:p>
            <a:p>
              <a:r>
                <a:rPr lang="zh-CN" altLang="en-US">
                  <a:latin typeface="Times New Roman" pitchFamily="18" charset="0"/>
                  <a:ea typeface="华文新魏" pitchFamily="2" charset="-122"/>
                  <a:cs typeface="Times New Roman" pitchFamily="18" charset="0"/>
                </a:rPr>
                <a:t>社会效益 指报奖成果在推动科学技术进步，保障资源有效供给，保护生态环境，维护国家和社会安全，改善人民物质文化生活及健康水平等方面所起的作用；</a:t>
              </a:r>
              <a:endParaRPr lang="en-US" altLang="zh-CN">
                <a:latin typeface="Times New Roman" pitchFamily="18" charset="0"/>
                <a:ea typeface="华文新魏" pitchFamily="2" charset="-122"/>
                <a:cs typeface="Times New Roman" pitchFamily="18" charset="0"/>
              </a:endParaRPr>
            </a:p>
            <a:p>
              <a:r>
                <a:rPr lang="zh-CN" altLang="en-US">
                  <a:latin typeface="Times New Roman" pitchFamily="18" charset="0"/>
                  <a:ea typeface="华文新魏" pitchFamily="2" charset="-122"/>
                  <a:cs typeface="Times New Roman" pitchFamily="18" charset="0"/>
                </a:rPr>
                <a:t>应用情况应就报奖成果的生产、应用、推广情况及预期应用前景等进行阐述。科普作品应当论述作品的发行数量、范围、普及情况及被其他大众传媒采纳情况。</a:t>
              </a:r>
              <a:endParaRPr lang="en-US" altLang="zh-CN">
                <a:latin typeface="Times New Roman" pitchFamily="18" charset="0"/>
                <a:ea typeface="华文新魏" pitchFamily="2" charset="-122"/>
                <a:cs typeface="Times New Roman" pitchFamily="18" charset="0"/>
              </a:endParaRPr>
            </a:p>
            <a:p>
              <a:r>
                <a:rPr lang="zh-CN" altLang="en-US">
                  <a:latin typeface="Times New Roman" pitchFamily="18" charset="0"/>
                  <a:ea typeface="华文新魏" pitchFamily="2" charset="-122"/>
                  <a:cs typeface="Times New Roman" pitchFamily="18" charset="0"/>
                </a:rPr>
                <a:t>字数不超过</a:t>
              </a:r>
              <a:r>
                <a:rPr lang="en-US" altLang="zh-CN">
                  <a:latin typeface="Times New Roman" pitchFamily="18" charset="0"/>
                  <a:ea typeface="华文新魏" pitchFamily="2" charset="-122"/>
                  <a:cs typeface="Times New Roman" pitchFamily="18" charset="0"/>
                </a:rPr>
                <a:t>3000</a:t>
              </a:r>
              <a:r>
                <a:rPr lang="zh-CN" altLang="en-US">
                  <a:latin typeface="Times New Roman" pitchFamily="18" charset="0"/>
                  <a:ea typeface="华文新魏" pitchFamily="2" charset="-122"/>
                  <a:cs typeface="Times New Roman" pitchFamily="18" charset="0"/>
                </a:rPr>
                <a:t>字。</a:t>
              </a:r>
            </a:p>
          </p:txBody>
        </p:sp>
      </p:grpSp>
      <p:sp>
        <p:nvSpPr>
          <p:cNvPr id="26629" name="TextBox 2"/>
          <p:cNvSpPr txBox="1">
            <a:spLocks noChangeArrowheads="1"/>
          </p:cNvSpPr>
          <p:nvPr/>
        </p:nvSpPr>
        <p:spPr bwMode="auto">
          <a:xfrm>
            <a:off x="2362200" y="1158875"/>
            <a:ext cx="5562600" cy="461963"/>
          </a:xfrm>
          <a:prstGeom prst="rect">
            <a:avLst/>
          </a:prstGeom>
          <a:noFill/>
          <a:ln w="9525">
            <a:noFill/>
            <a:miter lim="800000"/>
            <a:headEnd/>
            <a:tailEnd/>
          </a:ln>
        </p:spPr>
        <p:txBody>
          <a:bodyPr>
            <a:spAutoFit/>
          </a:bodyPr>
          <a:lstStyle/>
          <a:p>
            <a:r>
              <a:rPr lang="zh-CN" altLang="en-US" sz="2400" b="1"/>
              <a:t>三、经济效益、社会效益及应用情况</a:t>
            </a:r>
          </a:p>
        </p:txBody>
      </p:sp>
    </p:spTree>
  </p:cSld>
  <p:clrMapOvr>
    <a:masterClrMapping/>
  </p:clrMapOvr>
  <p:transition advTm="14375"/>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762000" y="228600"/>
            <a:ext cx="4995863" cy="563563"/>
          </a:xfrm>
        </p:spPr>
        <p:txBody>
          <a:bodyPr/>
          <a:lstStyle/>
          <a:p>
            <a:r>
              <a:rPr lang="zh-CN" altLang="en-US" sz="2400" smtClean="0">
                <a:ea typeface="宋体" pitchFamily="2" charset="-122"/>
              </a:rPr>
              <a:t>成果登记申报表</a:t>
            </a:r>
            <a:r>
              <a:rPr lang="en-US" altLang="zh-CN" sz="2400" smtClean="0">
                <a:ea typeface="宋体" pitchFamily="2" charset="-122"/>
              </a:rPr>
              <a:t>-</a:t>
            </a:r>
            <a:r>
              <a:rPr lang="zh-CN" altLang="en-US" sz="2400" smtClean="0">
                <a:ea typeface="宋体" pitchFamily="2" charset="-122"/>
              </a:rPr>
              <a:t>成果表现形式</a:t>
            </a:r>
          </a:p>
        </p:txBody>
      </p:sp>
      <p:sp>
        <p:nvSpPr>
          <p:cNvPr id="27651"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grpSp>
        <p:nvGrpSpPr>
          <p:cNvPr id="27652" name="组合 110"/>
          <p:cNvGrpSpPr>
            <a:grpSpLocks/>
          </p:cNvGrpSpPr>
          <p:nvPr/>
        </p:nvGrpSpPr>
        <p:grpSpPr bwMode="auto">
          <a:xfrm>
            <a:off x="0" y="1447800"/>
            <a:ext cx="8990013" cy="4346575"/>
            <a:chOff x="0" y="990600"/>
            <a:chExt cx="8990013" cy="4345880"/>
          </a:xfrm>
        </p:grpSpPr>
        <p:sp>
          <p:nvSpPr>
            <p:cNvPr id="27653" name="Line 4"/>
            <p:cNvSpPr>
              <a:spLocks noChangeShapeType="1"/>
            </p:cNvSpPr>
            <p:nvPr/>
          </p:nvSpPr>
          <p:spPr bwMode="auto">
            <a:xfrm>
              <a:off x="2286000" y="1524000"/>
              <a:ext cx="609600" cy="0"/>
            </a:xfrm>
            <a:prstGeom prst="line">
              <a:avLst/>
            </a:prstGeom>
            <a:noFill/>
            <a:ln w="12700" cap="rnd">
              <a:solidFill>
                <a:srgbClr val="003366"/>
              </a:solidFill>
              <a:prstDash val="sysDot"/>
              <a:round/>
              <a:headEnd/>
              <a:tailEnd/>
            </a:ln>
          </p:spPr>
          <p:txBody>
            <a:bodyPr/>
            <a:lstStyle/>
            <a:p>
              <a:endParaRPr lang="zh-CN" altLang="en-US"/>
            </a:p>
          </p:txBody>
        </p:sp>
        <p:sp>
          <p:nvSpPr>
            <p:cNvPr id="27654" name="Line 5"/>
            <p:cNvSpPr>
              <a:spLocks noChangeShapeType="1"/>
            </p:cNvSpPr>
            <p:nvPr/>
          </p:nvSpPr>
          <p:spPr bwMode="auto">
            <a:xfrm flipV="1">
              <a:off x="2275098" y="4933632"/>
              <a:ext cx="468101" cy="14344"/>
            </a:xfrm>
            <a:prstGeom prst="line">
              <a:avLst/>
            </a:prstGeom>
            <a:noFill/>
            <a:ln w="12700" cap="rnd">
              <a:solidFill>
                <a:srgbClr val="003366"/>
              </a:solidFill>
              <a:prstDash val="sysDot"/>
              <a:round/>
              <a:headEnd/>
              <a:tailEnd/>
            </a:ln>
          </p:spPr>
          <p:txBody>
            <a:bodyPr/>
            <a:lstStyle/>
            <a:p>
              <a:endParaRPr lang="zh-CN" altLang="en-US"/>
            </a:p>
          </p:txBody>
        </p:sp>
        <p:sp>
          <p:nvSpPr>
            <p:cNvPr id="27655" name="Line 6"/>
            <p:cNvSpPr>
              <a:spLocks noChangeShapeType="1"/>
            </p:cNvSpPr>
            <p:nvPr/>
          </p:nvSpPr>
          <p:spPr bwMode="auto">
            <a:xfrm flipV="1">
              <a:off x="2057400" y="2438400"/>
              <a:ext cx="609600" cy="152400"/>
            </a:xfrm>
            <a:prstGeom prst="line">
              <a:avLst/>
            </a:prstGeom>
            <a:noFill/>
            <a:ln w="12700" cap="rnd">
              <a:solidFill>
                <a:srgbClr val="003366"/>
              </a:solidFill>
              <a:prstDash val="sysDot"/>
              <a:round/>
              <a:headEnd/>
              <a:tailEnd/>
            </a:ln>
          </p:spPr>
          <p:txBody>
            <a:bodyPr/>
            <a:lstStyle/>
            <a:p>
              <a:endParaRPr lang="zh-CN" altLang="en-US"/>
            </a:p>
          </p:txBody>
        </p:sp>
        <p:sp>
          <p:nvSpPr>
            <p:cNvPr id="27656" name="Line 7"/>
            <p:cNvSpPr>
              <a:spLocks noChangeShapeType="1"/>
            </p:cNvSpPr>
            <p:nvPr/>
          </p:nvSpPr>
          <p:spPr bwMode="auto">
            <a:xfrm>
              <a:off x="2054225" y="3563719"/>
              <a:ext cx="609600" cy="0"/>
            </a:xfrm>
            <a:prstGeom prst="line">
              <a:avLst/>
            </a:prstGeom>
            <a:noFill/>
            <a:ln w="12700" cap="rnd">
              <a:solidFill>
                <a:srgbClr val="003366"/>
              </a:solidFill>
              <a:prstDash val="sysDot"/>
              <a:round/>
              <a:headEnd/>
              <a:tailEnd/>
            </a:ln>
          </p:spPr>
          <p:txBody>
            <a:bodyPr/>
            <a:lstStyle/>
            <a:p>
              <a:endParaRPr lang="zh-CN" altLang="en-US"/>
            </a:p>
          </p:txBody>
        </p:sp>
        <p:sp>
          <p:nvSpPr>
            <p:cNvPr id="45065" name="AutoShape 20"/>
            <p:cNvSpPr>
              <a:spLocks noChangeArrowheads="1"/>
            </p:cNvSpPr>
            <p:nvPr/>
          </p:nvSpPr>
          <p:spPr bwMode="gray">
            <a:xfrm>
              <a:off x="2590800" y="990600"/>
              <a:ext cx="6343650" cy="838066"/>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16" name="Rectangle 21"/>
            <p:cNvSpPr>
              <a:spLocks noChangeArrowheads="1"/>
            </p:cNvSpPr>
            <p:nvPr/>
          </p:nvSpPr>
          <p:spPr bwMode="auto">
            <a:xfrm>
              <a:off x="2628900" y="990600"/>
              <a:ext cx="6210300" cy="923777"/>
            </a:xfrm>
            <a:prstGeom prst="rect">
              <a:avLst/>
            </a:prstGeom>
            <a:noFill/>
            <a:ln w="9525">
              <a:noFill/>
              <a:miter lim="800000"/>
              <a:headEnd/>
              <a:tailEnd/>
            </a:ln>
          </p:spPr>
          <p:txBody>
            <a:bodyPr>
              <a:spAutoFit/>
            </a:bodyPr>
            <a:lstStyle/>
            <a:p>
              <a:pPr eaLnBrk="0" hangingPunct="0">
                <a:defRPr/>
              </a:pPr>
              <a:r>
                <a:rPr lang="en-US" altLang="zh-CN" dirty="0"/>
                <a:t>1.</a:t>
              </a:r>
              <a:r>
                <a:rPr lang="zh-CN" altLang="en-US" dirty="0"/>
                <a:t>新发现：填写新发现矿产地、异常、地层、古生物、矿物等的基本信息。矿产地填写矿产地名称、矿种、资源量、矿产地简介；异常等其他新发现，填写新发现名称及简介。</a:t>
              </a:r>
              <a:endParaRPr lang="en-US" altLang="zh-CN" sz="1600" dirty="0">
                <a:solidFill>
                  <a:schemeClr val="tx1">
                    <a:lumMod val="50000"/>
                  </a:schemeClr>
                </a:solidFill>
                <a:ea typeface="宋体" charset="-122"/>
              </a:endParaRPr>
            </a:p>
          </p:txBody>
        </p:sp>
        <p:sp>
          <p:nvSpPr>
            <p:cNvPr id="45067" name="AutoShape 22"/>
            <p:cNvSpPr>
              <a:spLocks noChangeArrowheads="1"/>
            </p:cNvSpPr>
            <p:nvPr/>
          </p:nvSpPr>
          <p:spPr bwMode="gray">
            <a:xfrm>
              <a:off x="2643188" y="2057229"/>
              <a:ext cx="6343650" cy="879334"/>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27660" name="Rectangle 23"/>
            <p:cNvSpPr>
              <a:spLocks noChangeArrowheads="1"/>
            </p:cNvSpPr>
            <p:nvPr/>
          </p:nvSpPr>
          <p:spPr bwMode="auto">
            <a:xfrm>
              <a:off x="2743200" y="2133600"/>
              <a:ext cx="6157914" cy="923330"/>
            </a:xfrm>
            <a:prstGeom prst="rect">
              <a:avLst/>
            </a:prstGeom>
            <a:noFill/>
            <a:ln w="9525">
              <a:noFill/>
              <a:miter lim="800000"/>
              <a:headEnd/>
              <a:tailEnd/>
            </a:ln>
          </p:spPr>
          <p:txBody>
            <a:bodyPr>
              <a:spAutoFit/>
            </a:bodyPr>
            <a:lstStyle/>
            <a:p>
              <a:pPr eaLnBrk="0" hangingPunct="0"/>
              <a:r>
                <a:rPr lang="en-US" altLang="zh-CN"/>
                <a:t>2.</a:t>
              </a:r>
              <a:r>
                <a:rPr lang="zh-CN" altLang="en-US"/>
                <a:t>报告图件：填写地调项目形成的成果报告、研究报告及图件的基本信息。图件填写图名、比例尺、专业类别、内容简介；成果报告、研究报告填写报告名称、内容简介。</a:t>
              </a:r>
              <a:endParaRPr lang="en-US" altLang="zh-CN"/>
            </a:p>
          </p:txBody>
        </p:sp>
        <p:sp>
          <p:nvSpPr>
            <p:cNvPr id="45069" name="AutoShape 24"/>
            <p:cNvSpPr>
              <a:spLocks noChangeArrowheads="1"/>
            </p:cNvSpPr>
            <p:nvPr/>
          </p:nvSpPr>
          <p:spPr bwMode="gray">
            <a:xfrm>
              <a:off x="2643188" y="3096876"/>
              <a:ext cx="6346825" cy="996791"/>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27662" name="Rectangle 25"/>
            <p:cNvSpPr>
              <a:spLocks noChangeArrowheads="1"/>
            </p:cNvSpPr>
            <p:nvPr/>
          </p:nvSpPr>
          <p:spPr bwMode="auto">
            <a:xfrm>
              <a:off x="2895600" y="3124200"/>
              <a:ext cx="5857875" cy="923330"/>
            </a:xfrm>
            <a:prstGeom prst="rect">
              <a:avLst/>
            </a:prstGeom>
            <a:noFill/>
            <a:ln w="9525">
              <a:noFill/>
              <a:miter lim="800000"/>
              <a:headEnd/>
              <a:tailEnd/>
            </a:ln>
          </p:spPr>
          <p:txBody>
            <a:bodyPr>
              <a:spAutoFit/>
            </a:bodyPr>
            <a:lstStyle/>
            <a:p>
              <a:pPr eaLnBrk="0" hangingPunct="0"/>
              <a:r>
                <a:rPr lang="en-US" altLang="zh-CN"/>
                <a:t>3.</a:t>
              </a:r>
              <a:r>
                <a:rPr lang="zh-CN" altLang="en-US"/>
                <a:t>论文著作：填写论文著作的基本信息。论文填写论文篇名、作者、期刊、出版年及内容简介；著作填写著作书名、著者、出版年及内容简介。</a:t>
              </a:r>
              <a:endParaRPr lang="en-US" altLang="zh-CN"/>
            </a:p>
          </p:txBody>
        </p:sp>
        <p:sp>
          <p:nvSpPr>
            <p:cNvPr id="45071" name="Oval 26"/>
            <p:cNvSpPr>
              <a:spLocks noChangeArrowheads="1"/>
            </p:cNvSpPr>
            <p:nvPr/>
          </p:nvSpPr>
          <p:spPr bwMode="gray">
            <a:xfrm>
              <a:off x="2514600" y="1371539"/>
              <a:ext cx="228600" cy="228563"/>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45072" name="Oval 27"/>
            <p:cNvSpPr>
              <a:spLocks noChangeArrowheads="1"/>
            </p:cNvSpPr>
            <p:nvPr/>
          </p:nvSpPr>
          <p:spPr bwMode="gray">
            <a:xfrm>
              <a:off x="2590800" y="2285793"/>
              <a:ext cx="228600" cy="228563"/>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27" name="Oval 28"/>
            <p:cNvSpPr>
              <a:spLocks noChangeArrowheads="1"/>
            </p:cNvSpPr>
            <p:nvPr/>
          </p:nvSpPr>
          <p:spPr bwMode="gray">
            <a:xfrm>
              <a:off x="2581275" y="3403214"/>
              <a:ext cx="228600" cy="228563"/>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45074" name="AutoShape 32"/>
            <p:cNvSpPr>
              <a:spLocks noChangeArrowheads="1"/>
            </p:cNvSpPr>
            <p:nvPr/>
          </p:nvSpPr>
          <p:spPr bwMode="gray">
            <a:xfrm>
              <a:off x="2590800" y="4382546"/>
              <a:ext cx="6343650" cy="917428"/>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27667" name="Rectangle 33"/>
            <p:cNvSpPr>
              <a:spLocks noChangeArrowheads="1"/>
            </p:cNvSpPr>
            <p:nvPr/>
          </p:nvSpPr>
          <p:spPr bwMode="auto">
            <a:xfrm>
              <a:off x="2818110" y="4413150"/>
              <a:ext cx="6143625" cy="923330"/>
            </a:xfrm>
            <a:prstGeom prst="rect">
              <a:avLst/>
            </a:prstGeom>
            <a:noFill/>
            <a:ln w="9525">
              <a:noFill/>
              <a:miter lim="800000"/>
              <a:headEnd/>
              <a:tailEnd/>
            </a:ln>
          </p:spPr>
          <p:txBody>
            <a:bodyPr>
              <a:spAutoFit/>
            </a:bodyPr>
            <a:lstStyle/>
            <a:p>
              <a:pPr eaLnBrk="0" hangingPunct="0"/>
              <a:r>
                <a:rPr lang="en-US" altLang="zh-CN"/>
                <a:t>4.</a:t>
              </a:r>
              <a:r>
                <a:rPr lang="zh-CN" altLang="en-US"/>
                <a:t>标准规范：填写标准规范的基本信息，包括标准规范名称、代号、标准规范类型（分为国家、行业、地调）、发布时间及内容简介。</a:t>
              </a:r>
              <a:endParaRPr lang="en-US" altLang="zh-CN"/>
            </a:p>
          </p:txBody>
        </p:sp>
        <p:sp>
          <p:nvSpPr>
            <p:cNvPr id="45076" name="Oval 34"/>
            <p:cNvSpPr>
              <a:spLocks noChangeArrowheads="1"/>
            </p:cNvSpPr>
            <p:nvPr/>
          </p:nvSpPr>
          <p:spPr bwMode="gray">
            <a:xfrm>
              <a:off x="2514600" y="4890464"/>
              <a:ext cx="228600" cy="228563"/>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grpSp>
          <p:nvGrpSpPr>
            <p:cNvPr id="27669" name="组合 41"/>
            <p:cNvGrpSpPr>
              <a:grpSpLocks/>
            </p:cNvGrpSpPr>
            <p:nvPr/>
          </p:nvGrpSpPr>
          <p:grpSpPr bwMode="auto">
            <a:xfrm>
              <a:off x="0" y="1524000"/>
              <a:ext cx="2289376" cy="3423976"/>
              <a:chOff x="0" y="1794532"/>
              <a:chExt cx="2333893" cy="3368159"/>
            </a:xfrm>
          </p:grpSpPr>
          <p:grpSp>
            <p:nvGrpSpPr>
              <p:cNvPr id="27670" name="Group 10"/>
              <p:cNvGrpSpPr>
                <a:grpSpLocks/>
              </p:cNvGrpSpPr>
              <p:nvPr/>
            </p:nvGrpSpPr>
            <p:grpSpPr bwMode="auto">
              <a:xfrm>
                <a:off x="0" y="2428877"/>
                <a:ext cx="2330451" cy="2346326"/>
                <a:chOff x="251" y="1528"/>
                <a:chExt cx="1468" cy="1478"/>
              </a:xfrm>
            </p:grpSpPr>
            <p:sp>
              <p:nvSpPr>
                <p:cNvPr id="39" name="Oval 12"/>
                <p:cNvSpPr>
                  <a:spLocks noChangeArrowheads="1"/>
                </p:cNvSpPr>
                <p:nvPr/>
              </p:nvSpPr>
              <p:spPr bwMode="gray">
                <a:xfrm>
                  <a:off x="251" y="1528"/>
                  <a:ext cx="1461" cy="1478"/>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40" name="Oval 13"/>
                <p:cNvSpPr>
                  <a:spLocks noChangeArrowheads="1"/>
                </p:cNvSpPr>
                <p:nvPr/>
              </p:nvSpPr>
              <p:spPr bwMode="gray">
                <a:xfrm>
                  <a:off x="258" y="1536"/>
                  <a:ext cx="1461" cy="1478"/>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endParaRPr lang="zh-CN" altLang="en-US"/>
                </a:p>
              </p:txBody>
            </p:sp>
            <p:sp>
              <p:nvSpPr>
                <p:cNvPr id="27676" name="Oval 14"/>
                <p:cNvSpPr>
                  <a:spLocks noChangeArrowheads="1"/>
                </p:cNvSpPr>
                <p:nvPr/>
              </p:nvSpPr>
              <p:spPr bwMode="gray">
                <a:xfrm>
                  <a:off x="323" y="1602"/>
                  <a:ext cx="1317" cy="1316"/>
                </a:xfrm>
                <a:prstGeom prst="ellipse">
                  <a:avLst/>
                </a:prstGeom>
                <a:solidFill>
                  <a:srgbClr val="000000"/>
                </a:solidFill>
                <a:ln w="38100" algn="ctr">
                  <a:noFill/>
                  <a:round/>
                  <a:headEnd/>
                  <a:tailEnd/>
                </a:ln>
              </p:spPr>
              <p:txBody>
                <a:bodyPr anchor="ctr">
                  <a:spAutoFit/>
                </a:bodyPr>
                <a:lstStyle/>
                <a:p>
                  <a:endParaRPr lang="zh-CN" altLang="en-US"/>
                </a:p>
              </p:txBody>
            </p:sp>
            <p:sp>
              <p:nvSpPr>
                <p:cNvPr id="27677" name="Oval 15"/>
                <p:cNvSpPr>
                  <a:spLocks noChangeArrowheads="1"/>
                </p:cNvSpPr>
                <p:nvPr/>
              </p:nvSpPr>
              <p:spPr bwMode="gray">
                <a:xfrm>
                  <a:off x="344" y="1623"/>
                  <a:ext cx="1276" cy="127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27678" name="Oval 16"/>
                <p:cNvSpPr>
                  <a:spLocks noChangeArrowheads="1"/>
                </p:cNvSpPr>
                <p:nvPr/>
              </p:nvSpPr>
              <p:spPr bwMode="gray">
                <a:xfrm>
                  <a:off x="360" y="1630"/>
                  <a:ext cx="1246" cy="1246"/>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27679" name="Oval 17"/>
                <p:cNvSpPr>
                  <a:spLocks noChangeArrowheads="1"/>
                </p:cNvSpPr>
                <p:nvPr/>
              </p:nvSpPr>
              <p:spPr bwMode="gray">
                <a:xfrm>
                  <a:off x="374" y="1642"/>
                  <a:ext cx="1184" cy="116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27680" name="Oval 18"/>
                <p:cNvSpPr>
                  <a:spLocks noChangeArrowheads="1"/>
                </p:cNvSpPr>
                <p:nvPr/>
              </p:nvSpPr>
              <p:spPr bwMode="gray">
                <a:xfrm>
                  <a:off x="443" y="1740"/>
                  <a:ext cx="1053" cy="945"/>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27671" name="Line 2"/>
              <p:cNvSpPr>
                <a:spLocks noChangeShapeType="1"/>
              </p:cNvSpPr>
              <p:nvPr/>
            </p:nvSpPr>
            <p:spPr bwMode="auto">
              <a:xfrm flipV="1">
                <a:off x="1553634" y="1794532"/>
                <a:ext cx="776817" cy="762415"/>
              </a:xfrm>
              <a:prstGeom prst="line">
                <a:avLst/>
              </a:prstGeom>
              <a:noFill/>
              <a:ln w="12700" cap="rnd">
                <a:solidFill>
                  <a:srgbClr val="003366"/>
                </a:solidFill>
                <a:prstDash val="sysDot"/>
                <a:round/>
                <a:headEnd/>
                <a:tailEnd/>
              </a:ln>
            </p:spPr>
            <p:txBody>
              <a:bodyPr/>
              <a:lstStyle/>
              <a:p>
                <a:endParaRPr lang="zh-CN" altLang="en-US"/>
              </a:p>
            </p:txBody>
          </p:sp>
          <p:sp>
            <p:nvSpPr>
              <p:cNvPr id="27672" name="Line 3"/>
              <p:cNvSpPr>
                <a:spLocks noChangeShapeType="1"/>
              </p:cNvSpPr>
              <p:nvPr/>
            </p:nvSpPr>
            <p:spPr bwMode="auto">
              <a:xfrm>
                <a:off x="1867803" y="4413113"/>
                <a:ext cx="466090" cy="749578"/>
              </a:xfrm>
              <a:prstGeom prst="line">
                <a:avLst/>
              </a:prstGeom>
              <a:noFill/>
              <a:ln w="12700" cap="rnd">
                <a:solidFill>
                  <a:srgbClr val="003366"/>
                </a:solidFill>
                <a:prstDash val="sysDot"/>
                <a:round/>
                <a:headEnd/>
                <a:tailEnd/>
              </a:ln>
            </p:spPr>
            <p:txBody>
              <a:bodyPr/>
              <a:lstStyle/>
              <a:p>
                <a:endParaRPr lang="zh-CN" altLang="en-US"/>
              </a:p>
            </p:txBody>
          </p:sp>
          <p:sp>
            <p:nvSpPr>
              <p:cNvPr id="27673" name="TextBox 40"/>
              <p:cNvSpPr txBox="1">
                <a:spLocks noChangeArrowheads="1"/>
              </p:cNvSpPr>
              <p:nvPr/>
            </p:nvSpPr>
            <p:spPr bwMode="auto">
              <a:xfrm>
                <a:off x="195262" y="3184582"/>
                <a:ext cx="1862137" cy="817450"/>
              </a:xfrm>
              <a:prstGeom prst="rect">
                <a:avLst/>
              </a:prstGeom>
              <a:noFill/>
              <a:ln w="9525">
                <a:noFill/>
                <a:miter lim="800000"/>
                <a:headEnd/>
                <a:tailEnd/>
              </a:ln>
            </p:spPr>
            <p:txBody>
              <a:bodyPr>
                <a:spAutoFit/>
              </a:bodyPr>
              <a:lstStyle/>
              <a:p>
                <a:r>
                  <a:rPr lang="zh-CN" altLang="en-US" sz="2400">
                    <a:latin typeface="华文新魏" pitchFamily="2" charset="-122"/>
                    <a:ea typeface="华文新魏" pitchFamily="2" charset="-122"/>
                  </a:rPr>
                  <a:t>   成果表现形式</a:t>
                </a:r>
                <a:r>
                  <a:rPr lang="en-US" altLang="zh-CN" sz="2400">
                    <a:latin typeface="华文新魏" pitchFamily="2" charset="-122"/>
                    <a:ea typeface="华文新魏" pitchFamily="2" charset="-122"/>
                  </a:rPr>
                  <a:t>1-4</a:t>
                </a:r>
                <a:endParaRPr lang="zh-CN" altLang="en-US" sz="3200">
                  <a:latin typeface="华文新魏" pitchFamily="2" charset="-122"/>
                  <a:ea typeface="华文新魏" pitchFamily="2" charset="-122"/>
                </a:endParaRPr>
              </a:p>
            </p:txBody>
          </p:sp>
        </p:grpSp>
      </p:grpSp>
    </p:spTree>
  </p:cSld>
  <p:clrMapOvr>
    <a:masterClrMapping/>
  </p:clrMapOvr>
  <p:transition advTm="14375"/>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a:xfrm>
            <a:off x="762000" y="228600"/>
            <a:ext cx="4995863" cy="563563"/>
          </a:xfrm>
        </p:spPr>
        <p:txBody>
          <a:bodyPr/>
          <a:lstStyle/>
          <a:p>
            <a:r>
              <a:rPr lang="zh-CN" altLang="en-US" sz="2400" smtClean="0">
                <a:ea typeface="宋体" pitchFamily="2" charset="-122"/>
              </a:rPr>
              <a:t>成果登记申报表</a:t>
            </a:r>
            <a:r>
              <a:rPr lang="en-US" altLang="zh-CN" sz="2400" smtClean="0">
                <a:ea typeface="宋体" pitchFamily="2" charset="-122"/>
              </a:rPr>
              <a:t>-</a:t>
            </a:r>
            <a:r>
              <a:rPr lang="zh-CN" altLang="en-US" sz="2400" smtClean="0">
                <a:ea typeface="宋体" pitchFamily="2" charset="-122"/>
              </a:rPr>
              <a:t>成果表现形式</a:t>
            </a:r>
          </a:p>
        </p:txBody>
      </p:sp>
      <p:sp>
        <p:nvSpPr>
          <p:cNvPr id="28675"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grpSp>
        <p:nvGrpSpPr>
          <p:cNvPr id="28676" name="组合 110"/>
          <p:cNvGrpSpPr>
            <a:grpSpLocks/>
          </p:cNvGrpSpPr>
          <p:nvPr/>
        </p:nvGrpSpPr>
        <p:grpSpPr bwMode="auto">
          <a:xfrm>
            <a:off x="0" y="1066800"/>
            <a:ext cx="9144000" cy="5032375"/>
            <a:chOff x="0" y="609600"/>
            <a:chExt cx="9144000" cy="5031780"/>
          </a:xfrm>
        </p:grpSpPr>
        <p:sp>
          <p:nvSpPr>
            <p:cNvPr id="28677" name="Line 4"/>
            <p:cNvSpPr>
              <a:spLocks noChangeShapeType="1"/>
            </p:cNvSpPr>
            <p:nvPr/>
          </p:nvSpPr>
          <p:spPr bwMode="auto">
            <a:xfrm>
              <a:off x="2347992" y="1369020"/>
              <a:ext cx="609600" cy="0"/>
            </a:xfrm>
            <a:prstGeom prst="line">
              <a:avLst/>
            </a:prstGeom>
            <a:noFill/>
            <a:ln w="12700" cap="rnd">
              <a:solidFill>
                <a:srgbClr val="003366"/>
              </a:solidFill>
              <a:prstDash val="sysDot"/>
              <a:round/>
              <a:headEnd/>
              <a:tailEnd/>
            </a:ln>
          </p:spPr>
          <p:txBody>
            <a:bodyPr/>
            <a:lstStyle/>
            <a:p>
              <a:endParaRPr lang="zh-CN" altLang="en-US"/>
            </a:p>
          </p:txBody>
        </p:sp>
        <p:sp>
          <p:nvSpPr>
            <p:cNvPr id="28678" name="Line 5"/>
            <p:cNvSpPr>
              <a:spLocks noChangeShapeType="1"/>
            </p:cNvSpPr>
            <p:nvPr/>
          </p:nvSpPr>
          <p:spPr bwMode="auto">
            <a:xfrm>
              <a:off x="2133600" y="5181600"/>
              <a:ext cx="609600" cy="0"/>
            </a:xfrm>
            <a:prstGeom prst="line">
              <a:avLst/>
            </a:prstGeom>
            <a:noFill/>
            <a:ln w="12700" cap="rnd">
              <a:solidFill>
                <a:srgbClr val="003366"/>
              </a:solidFill>
              <a:prstDash val="sysDot"/>
              <a:round/>
              <a:headEnd/>
              <a:tailEnd/>
            </a:ln>
          </p:spPr>
          <p:txBody>
            <a:bodyPr/>
            <a:lstStyle/>
            <a:p>
              <a:endParaRPr lang="zh-CN" altLang="en-US"/>
            </a:p>
          </p:txBody>
        </p:sp>
        <p:sp>
          <p:nvSpPr>
            <p:cNvPr id="28679" name="Line 6"/>
            <p:cNvSpPr>
              <a:spLocks noChangeShapeType="1"/>
            </p:cNvSpPr>
            <p:nvPr/>
          </p:nvSpPr>
          <p:spPr bwMode="auto">
            <a:xfrm flipV="1">
              <a:off x="2057400" y="2438400"/>
              <a:ext cx="609600" cy="152400"/>
            </a:xfrm>
            <a:prstGeom prst="line">
              <a:avLst/>
            </a:prstGeom>
            <a:noFill/>
            <a:ln w="12700" cap="rnd">
              <a:solidFill>
                <a:srgbClr val="003366"/>
              </a:solidFill>
              <a:prstDash val="sysDot"/>
              <a:round/>
              <a:headEnd/>
              <a:tailEnd/>
            </a:ln>
          </p:spPr>
          <p:txBody>
            <a:bodyPr/>
            <a:lstStyle/>
            <a:p>
              <a:endParaRPr lang="zh-CN" altLang="en-US"/>
            </a:p>
          </p:txBody>
        </p:sp>
        <p:sp>
          <p:nvSpPr>
            <p:cNvPr id="28680" name="Line 7"/>
            <p:cNvSpPr>
              <a:spLocks noChangeShapeType="1"/>
            </p:cNvSpPr>
            <p:nvPr/>
          </p:nvSpPr>
          <p:spPr bwMode="auto">
            <a:xfrm>
              <a:off x="2054225" y="3424237"/>
              <a:ext cx="609600" cy="0"/>
            </a:xfrm>
            <a:prstGeom prst="line">
              <a:avLst/>
            </a:prstGeom>
            <a:noFill/>
            <a:ln w="12700" cap="rnd">
              <a:solidFill>
                <a:srgbClr val="003366"/>
              </a:solidFill>
              <a:prstDash val="sysDot"/>
              <a:round/>
              <a:headEnd/>
              <a:tailEnd/>
            </a:ln>
          </p:spPr>
          <p:txBody>
            <a:bodyPr/>
            <a:lstStyle/>
            <a:p>
              <a:endParaRPr lang="zh-CN" altLang="en-US"/>
            </a:p>
          </p:txBody>
        </p:sp>
        <p:sp>
          <p:nvSpPr>
            <p:cNvPr id="28681" name="Line 8"/>
            <p:cNvSpPr>
              <a:spLocks noChangeShapeType="1"/>
            </p:cNvSpPr>
            <p:nvPr/>
          </p:nvSpPr>
          <p:spPr bwMode="auto">
            <a:xfrm>
              <a:off x="1600200" y="4191000"/>
              <a:ext cx="990600" cy="152400"/>
            </a:xfrm>
            <a:prstGeom prst="line">
              <a:avLst/>
            </a:prstGeom>
            <a:noFill/>
            <a:ln w="12700" cap="rnd">
              <a:solidFill>
                <a:srgbClr val="003366"/>
              </a:solidFill>
              <a:prstDash val="sysDot"/>
              <a:round/>
              <a:headEnd/>
              <a:tailEnd/>
            </a:ln>
          </p:spPr>
          <p:txBody>
            <a:bodyPr/>
            <a:lstStyle/>
            <a:p>
              <a:endParaRPr lang="zh-CN" altLang="en-US"/>
            </a:p>
          </p:txBody>
        </p:sp>
        <p:sp>
          <p:nvSpPr>
            <p:cNvPr id="46090" name="AutoShape 20"/>
            <p:cNvSpPr>
              <a:spLocks noChangeArrowheads="1"/>
            </p:cNvSpPr>
            <p:nvPr/>
          </p:nvSpPr>
          <p:spPr bwMode="gray">
            <a:xfrm>
              <a:off x="2590800" y="609600"/>
              <a:ext cx="6343650" cy="971435"/>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16" name="Rectangle 21"/>
            <p:cNvSpPr>
              <a:spLocks noChangeArrowheads="1"/>
            </p:cNvSpPr>
            <p:nvPr/>
          </p:nvSpPr>
          <p:spPr bwMode="auto">
            <a:xfrm>
              <a:off x="2711450" y="633410"/>
              <a:ext cx="6096000" cy="1107944"/>
            </a:xfrm>
            <a:prstGeom prst="rect">
              <a:avLst/>
            </a:prstGeom>
            <a:noFill/>
            <a:ln w="9525">
              <a:noFill/>
              <a:miter lim="800000"/>
              <a:headEnd/>
              <a:tailEnd/>
            </a:ln>
          </p:spPr>
          <p:txBody>
            <a:bodyPr>
              <a:spAutoFit/>
            </a:bodyPr>
            <a:lstStyle/>
            <a:p>
              <a:pPr eaLnBrk="0" hangingPunct="0">
                <a:defRPr/>
              </a:pPr>
              <a:r>
                <a:rPr lang="en-US" altLang="zh-CN" dirty="0"/>
                <a:t>5.</a:t>
              </a:r>
              <a:r>
                <a:rPr lang="zh-CN" altLang="en-US" dirty="0"/>
                <a:t>信息技术：</a:t>
              </a:r>
              <a:r>
                <a:rPr lang="zh-CN" altLang="en-US" sz="1600" dirty="0"/>
                <a:t>填写软件、数据库的基本信息。软件填写软件名称、开发人、开发时间、功能简介，软件如已登记，还应填写软件的著作权人、登记号和授权时间；数据库填写数据库名称、专业类型、数据量、开发时间、开发人及内容简介。</a:t>
              </a:r>
              <a:endParaRPr lang="en-US" altLang="zh-CN" sz="1600" dirty="0">
                <a:solidFill>
                  <a:schemeClr val="tx1">
                    <a:lumMod val="50000"/>
                  </a:schemeClr>
                </a:solidFill>
                <a:ea typeface="宋体" charset="-122"/>
              </a:endParaRPr>
            </a:p>
          </p:txBody>
        </p:sp>
        <p:sp>
          <p:nvSpPr>
            <p:cNvPr id="46092" name="AutoShape 22"/>
            <p:cNvSpPr>
              <a:spLocks noChangeArrowheads="1"/>
            </p:cNvSpPr>
            <p:nvPr/>
          </p:nvSpPr>
          <p:spPr bwMode="gray">
            <a:xfrm>
              <a:off x="2643188" y="1861990"/>
              <a:ext cx="6343650" cy="957149"/>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28685" name="Rectangle 23"/>
            <p:cNvSpPr>
              <a:spLocks noChangeArrowheads="1"/>
            </p:cNvSpPr>
            <p:nvPr/>
          </p:nvSpPr>
          <p:spPr bwMode="auto">
            <a:xfrm>
              <a:off x="2712206" y="1932126"/>
              <a:ext cx="6095920" cy="861774"/>
            </a:xfrm>
            <a:prstGeom prst="rect">
              <a:avLst/>
            </a:prstGeom>
            <a:noFill/>
            <a:ln w="9525">
              <a:noFill/>
              <a:miter lim="800000"/>
              <a:headEnd/>
              <a:tailEnd/>
            </a:ln>
          </p:spPr>
          <p:txBody>
            <a:bodyPr>
              <a:spAutoFit/>
            </a:bodyPr>
            <a:lstStyle/>
            <a:p>
              <a:pPr eaLnBrk="0" hangingPunct="0"/>
              <a:r>
                <a:rPr lang="en-US" altLang="zh-CN"/>
                <a:t>6.</a:t>
              </a:r>
              <a:r>
                <a:rPr lang="zh-CN" altLang="en-US"/>
                <a:t>新产品：</a:t>
              </a:r>
              <a:r>
                <a:rPr lang="zh-CN" altLang="en-US" sz="1600"/>
                <a:t>填写仪器设备、新材料的基本信息。仪器设备填写仪器设备名称、是否自主研发、完成时间、主要功能与用途，以及主要技术指标参数与配置；新材料填写其名称及简介。</a:t>
              </a:r>
              <a:endParaRPr lang="en-US" altLang="zh-CN" sz="1600"/>
            </a:p>
          </p:txBody>
        </p:sp>
        <p:sp>
          <p:nvSpPr>
            <p:cNvPr id="46094" name="AutoShape 24"/>
            <p:cNvSpPr>
              <a:spLocks noChangeArrowheads="1"/>
            </p:cNvSpPr>
            <p:nvPr/>
          </p:nvSpPr>
          <p:spPr bwMode="gray">
            <a:xfrm>
              <a:off x="2643188" y="2957235"/>
              <a:ext cx="6346825" cy="776195"/>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28687" name="Rectangle 25"/>
            <p:cNvSpPr>
              <a:spLocks noChangeArrowheads="1"/>
            </p:cNvSpPr>
            <p:nvPr/>
          </p:nvSpPr>
          <p:spPr bwMode="auto">
            <a:xfrm>
              <a:off x="2895600" y="3124200"/>
              <a:ext cx="5857875" cy="646331"/>
            </a:xfrm>
            <a:prstGeom prst="rect">
              <a:avLst/>
            </a:prstGeom>
            <a:noFill/>
            <a:ln w="9525">
              <a:noFill/>
              <a:miter lim="800000"/>
              <a:headEnd/>
              <a:tailEnd/>
            </a:ln>
          </p:spPr>
          <p:txBody>
            <a:bodyPr>
              <a:spAutoFit/>
            </a:bodyPr>
            <a:lstStyle/>
            <a:p>
              <a:pPr eaLnBrk="0" hangingPunct="0"/>
              <a:r>
                <a:rPr lang="en-US" altLang="zh-CN"/>
                <a:t>7.</a:t>
              </a:r>
              <a:r>
                <a:rPr lang="zh-CN" altLang="en-US"/>
                <a:t>技术方法：填写新技术、新工艺的基本信息，包括名称、层次（分为国家级、地区级、未鉴定）、简介。</a:t>
              </a:r>
              <a:endParaRPr lang="en-US" altLang="zh-CN"/>
            </a:p>
          </p:txBody>
        </p:sp>
        <p:sp>
          <p:nvSpPr>
            <p:cNvPr id="46096" name="Oval 26"/>
            <p:cNvSpPr>
              <a:spLocks noChangeArrowheads="1"/>
            </p:cNvSpPr>
            <p:nvPr/>
          </p:nvSpPr>
          <p:spPr bwMode="gray">
            <a:xfrm>
              <a:off x="2514600" y="1123889"/>
              <a:ext cx="228600" cy="228573"/>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46097" name="Oval 27"/>
            <p:cNvSpPr>
              <a:spLocks noChangeArrowheads="1"/>
            </p:cNvSpPr>
            <p:nvPr/>
          </p:nvSpPr>
          <p:spPr bwMode="gray">
            <a:xfrm>
              <a:off x="2590800" y="2285802"/>
              <a:ext cx="228600" cy="228573"/>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27" name="Oval 28"/>
            <p:cNvSpPr>
              <a:spLocks noChangeArrowheads="1"/>
            </p:cNvSpPr>
            <p:nvPr/>
          </p:nvSpPr>
          <p:spPr bwMode="gray">
            <a:xfrm>
              <a:off x="2581275" y="3309619"/>
              <a:ext cx="228600" cy="228573"/>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46099" name="AutoShape 29"/>
            <p:cNvSpPr>
              <a:spLocks noChangeArrowheads="1"/>
            </p:cNvSpPr>
            <p:nvPr/>
          </p:nvSpPr>
          <p:spPr bwMode="gray">
            <a:xfrm>
              <a:off x="2590800" y="3962004"/>
              <a:ext cx="6343650" cy="838101"/>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28692" name="Rectangle 30"/>
            <p:cNvSpPr>
              <a:spLocks noChangeArrowheads="1"/>
            </p:cNvSpPr>
            <p:nvPr/>
          </p:nvSpPr>
          <p:spPr bwMode="auto">
            <a:xfrm>
              <a:off x="2854031" y="3974041"/>
              <a:ext cx="6215062" cy="892552"/>
            </a:xfrm>
            <a:prstGeom prst="rect">
              <a:avLst/>
            </a:prstGeom>
            <a:noFill/>
            <a:ln w="9525">
              <a:noFill/>
              <a:miter lim="800000"/>
              <a:headEnd/>
              <a:tailEnd/>
            </a:ln>
          </p:spPr>
          <p:txBody>
            <a:bodyPr>
              <a:spAutoFit/>
            </a:bodyPr>
            <a:lstStyle/>
            <a:p>
              <a:pPr eaLnBrk="0" hangingPunct="0"/>
              <a:r>
                <a:rPr lang="en-US" altLang="zh-CN"/>
                <a:t>8.</a:t>
              </a:r>
              <a:r>
                <a:rPr lang="zh-CN" altLang="en-US"/>
                <a:t>专利：</a:t>
              </a:r>
              <a:r>
                <a:rPr lang="zh-CN" altLang="en-US" sz="1600"/>
                <a:t>填写成果所获专利的基本信息，包括专利名称、类型（分为发明专利、实用新型专利、外观设计专利）、发明人、专利权人、专利号</a:t>
              </a:r>
              <a:r>
                <a:rPr lang="en-US" altLang="zh-CN" sz="1600"/>
                <a:t>/</a:t>
              </a:r>
              <a:r>
                <a:rPr lang="zh-CN" altLang="en-US" sz="1600"/>
                <a:t>受理号、授权时间</a:t>
              </a:r>
              <a:r>
                <a:rPr lang="en-US" altLang="zh-CN" sz="1600"/>
                <a:t>/</a:t>
              </a:r>
              <a:r>
                <a:rPr lang="zh-CN" altLang="en-US" sz="1600"/>
                <a:t>申请时间以及专利</a:t>
              </a:r>
              <a:r>
                <a:rPr lang="zh-CN" altLang="en-US"/>
                <a:t>内容简介。</a:t>
              </a:r>
              <a:endParaRPr lang="en-US" altLang="zh-CN"/>
            </a:p>
          </p:txBody>
        </p:sp>
        <p:sp>
          <p:nvSpPr>
            <p:cNvPr id="46101" name="Oval 31"/>
            <p:cNvSpPr>
              <a:spLocks noChangeArrowheads="1"/>
            </p:cNvSpPr>
            <p:nvPr/>
          </p:nvSpPr>
          <p:spPr bwMode="gray">
            <a:xfrm>
              <a:off x="2514600" y="4190577"/>
              <a:ext cx="228600" cy="228573"/>
            </a:xfrm>
            <a:prstGeom prst="ellipse">
              <a:avLst/>
            </a:prstGeom>
            <a:gradFill rotWithShape="1">
              <a:gsLst>
                <a:gs pos="0">
                  <a:srgbClr val="E96E29"/>
                </a:gs>
                <a:gs pos="100000">
                  <a:srgbClr val="9B491B"/>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sp>
          <p:nvSpPr>
            <p:cNvPr id="46102" name="AutoShape 32"/>
            <p:cNvSpPr>
              <a:spLocks noChangeArrowheads="1"/>
            </p:cNvSpPr>
            <p:nvPr/>
          </p:nvSpPr>
          <p:spPr bwMode="gray">
            <a:xfrm>
              <a:off x="2590800" y="4955661"/>
              <a:ext cx="6343650" cy="685719"/>
            </a:xfrm>
            <a:prstGeom prst="roundRect">
              <a:avLst>
                <a:gd name="adj" fmla="val 50000"/>
              </a:avLst>
            </a:prstGeom>
            <a:gradFill rotWithShape="1">
              <a:gsLst>
                <a:gs pos="0">
                  <a:srgbClr val="F8F8F8"/>
                </a:gs>
                <a:gs pos="100000">
                  <a:srgbClr val="BEBEBE"/>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pPr>
                <a:defRPr/>
              </a:pPr>
              <a:endParaRPr lang="zh-CN" altLang="en-US"/>
            </a:p>
          </p:txBody>
        </p:sp>
        <p:sp>
          <p:nvSpPr>
            <p:cNvPr id="28695" name="Rectangle 33"/>
            <p:cNvSpPr>
              <a:spLocks noChangeArrowheads="1"/>
            </p:cNvSpPr>
            <p:nvPr/>
          </p:nvSpPr>
          <p:spPr bwMode="auto">
            <a:xfrm>
              <a:off x="3000375" y="5029200"/>
              <a:ext cx="6143625" cy="369332"/>
            </a:xfrm>
            <a:prstGeom prst="rect">
              <a:avLst/>
            </a:prstGeom>
            <a:noFill/>
            <a:ln w="9525">
              <a:noFill/>
              <a:miter lim="800000"/>
              <a:headEnd/>
              <a:tailEnd/>
            </a:ln>
          </p:spPr>
          <p:txBody>
            <a:bodyPr>
              <a:spAutoFit/>
            </a:bodyPr>
            <a:lstStyle/>
            <a:p>
              <a:pPr eaLnBrk="0" hangingPunct="0"/>
              <a:r>
                <a:rPr lang="en-US" altLang="zh-CN"/>
                <a:t>9.</a:t>
              </a:r>
              <a:r>
                <a:rPr lang="zh-CN" altLang="en-US"/>
                <a:t>其他：填写其他成果信息，包括成果名称及简介。</a:t>
              </a:r>
              <a:endParaRPr lang="en-US" altLang="zh-CN"/>
            </a:p>
          </p:txBody>
        </p:sp>
        <p:sp>
          <p:nvSpPr>
            <p:cNvPr id="46104" name="Oval 34"/>
            <p:cNvSpPr>
              <a:spLocks noChangeArrowheads="1"/>
            </p:cNvSpPr>
            <p:nvPr/>
          </p:nvSpPr>
          <p:spPr bwMode="gray">
            <a:xfrm>
              <a:off x="2514600" y="5028677"/>
              <a:ext cx="228600" cy="228573"/>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p>
              <a:pPr>
                <a:defRPr/>
              </a:pPr>
              <a:endParaRPr lang="zh-CN" altLang="en-US"/>
            </a:p>
          </p:txBody>
        </p:sp>
        <p:grpSp>
          <p:nvGrpSpPr>
            <p:cNvPr id="28697" name="组合 41"/>
            <p:cNvGrpSpPr>
              <a:grpSpLocks/>
            </p:cNvGrpSpPr>
            <p:nvPr/>
          </p:nvGrpSpPr>
          <p:grpSpPr bwMode="auto">
            <a:xfrm>
              <a:off x="0" y="1371599"/>
              <a:ext cx="2416287" cy="3810000"/>
              <a:chOff x="0" y="1644616"/>
              <a:chExt cx="2463271" cy="3747891"/>
            </a:xfrm>
          </p:grpSpPr>
          <p:grpSp>
            <p:nvGrpSpPr>
              <p:cNvPr id="28698" name="Group 10"/>
              <p:cNvGrpSpPr>
                <a:grpSpLocks/>
              </p:cNvGrpSpPr>
              <p:nvPr/>
            </p:nvGrpSpPr>
            <p:grpSpPr bwMode="auto">
              <a:xfrm>
                <a:off x="0" y="2428877"/>
                <a:ext cx="2330451" cy="2346326"/>
                <a:chOff x="251" y="1528"/>
                <a:chExt cx="1468" cy="1478"/>
              </a:xfrm>
            </p:grpSpPr>
            <p:sp>
              <p:nvSpPr>
                <p:cNvPr id="39" name="Oval 12"/>
                <p:cNvSpPr>
                  <a:spLocks noChangeArrowheads="1"/>
                </p:cNvSpPr>
                <p:nvPr/>
              </p:nvSpPr>
              <p:spPr bwMode="gray">
                <a:xfrm>
                  <a:off x="251" y="1528"/>
                  <a:ext cx="1461" cy="1478"/>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p>
              </p:txBody>
            </p:sp>
            <p:sp>
              <p:nvSpPr>
                <p:cNvPr id="40" name="Oval 13"/>
                <p:cNvSpPr>
                  <a:spLocks noChangeArrowheads="1"/>
                </p:cNvSpPr>
                <p:nvPr/>
              </p:nvSpPr>
              <p:spPr bwMode="gray">
                <a:xfrm>
                  <a:off x="258" y="2164"/>
                  <a:ext cx="1461" cy="322"/>
                </a:xfrm>
                <a:prstGeom prst="ellipse">
                  <a:avLst/>
                </a:prstGeom>
                <a:gradFill rotWithShape="1">
                  <a:gsLst>
                    <a:gs pos="0">
                      <a:schemeClr val="folHlink">
                        <a:gamma/>
                        <a:shade val="63529"/>
                        <a:invGamma/>
                      </a:schemeClr>
                    </a:gs>
                    <a:gs pos="100000">
                      <a:schemeClr val="folHlink">
                        <a:alpha val="0"/>
                      </a:schemeClr>
                    </a:gs>
                  </a:gsLst>
                  <a:lin ang="2700000" scaled="1"/>
                </a:gradFill>
                <a:ln w="38100" algn="ctr">
                  <a:noFill/>
                  <a:round/>
                  <a:headEnd/>
                  <a:tailEnd/>
                </a:ln>
                <a:effectLst/>
              </p:spPr>
              <p:txBody>
                <a:bodyPr anchor="ctr">
                  <a:spAutoFit/>
                </a:bodyPr>
                <a:lstStyle/>
                <a:p>
                  <a:pPr>
                    <a:defRPr/>
                  </a:pPr>
                  <a:r>
                    <a:rPr lang="en-US" altLang="zh-CN" dirty="0"/>
                    <a:t>z</a:t>
                  </a:r>
                  <a:endParaRPr lang="zh-CN" altLang="en-US" dirty="0"/>
                </a:p>
              </p:txBody>
            </p:sp>
            <p:sp>
              <p:nvSpPr>
                <p:cNvPr id="28704" name="Oval 14"/>
                <p:cNvSpPr>
                  <a:spLocks noChangeArrowheads="1"/>
                </p:cNvSpPr>
                <p:nvPr/>
              </p:nvSpPr>
              <p:spPr bwMode="gray">
                <a:xfrm>
                  <a:off x="323" y="1602"/>
                  <a:ext cx="1317" cy="1316"/>
                </a:xfrm>
                <a:prstGeom prst="ellipse">
                  <a:avLst/>
                </a:prstGeom>
                <a:solidFill>
                  <a:srgbClr val="000000"/>
                </a:solidFill>
                <a:ln w="38100" algn="ctr">
                  <a:noFill/>
                  <a:round/>
                  <a:headEnd/>
                  <a:tailEnd/>
                </a:ln>
              </p:spPr>
              <p:txBody>
                <a:bodyPr anchor="ctr">
                  <a:spAutoFit/>
                </a:bodyPr>
                <a:lstStyle/>
                <a:p>
                  <a:endParaRPr lang="zh-CN" altLang="en-US"/>
                </a:p>
              </p:txBody>
            </p:sp>
            <p:sp>
              <p:nvSpPr>
                <p:cNvPr id="28705" name="Oval 15"/>
                <p:cNvSpPr>
                  <a:spLocks noChangeArrowheads="1"/>
                </p:cNvSpPr>
                <p:nvPr/>
              </p:nvSpPr>
              <p:spPr bwMode="gray">
                <a:xfrm>
                  <a:off x="344" y="1623"/>
                  <a:ext cx="1276" cy="127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p>
              </p:txBody>
            </p:sp>
            <p:sp>
              <p:nvSpPr>
                <p:cNvPr id="28706" name="Oval 16"/>
                <p:cNvSpPr>
                  <a:spLocks noChangeArrowheads="1"/>
                </p:cNvSpPr>
                <p:nvPr/>
              </p:nvSpPr>
              <p:spPr bwMode="gray">
                <a:xfrm>
                  <a:off x="360" y="1630"/>
                  <a:ext cx="1246" cy="1246"/>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p>
              </p:txBody>
            </p:sp>
            <p:sp>
              <p:nvSpPr>
                <p:cNvPr id="28707" name="Oval 17"/>
                <p:cNvSpPr>
                  <a:spLocks noChangeArrowheads="1"/>
                </p:cNvSpPr>
                <p:nvPr/>
              </p:nvSpPr>
              <p:spPr bwMode="gray">
                <a:xfrm>
                  <a:off x="374" y="1642"/>
                  <a:ext cx="1184" cy="116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p>
              </p:txBody>
            </p:sp>
            <p:sp>
              <p:nvSpPr>
                <p:cNvPr id="28708" name="Oval 18"/>
                <p:cNvSpPr>
                  <a:spLocks noChangeArrowheads="1"/>
                </p:cNvSpPr>
                <p:nvPr/>
              </p:nvSpPr>
              <p:spPr bwMode="gray">
                <a:xfrm>
                  <a:off x="443" y="1740"/>
                  <a:ext cx="1053" cy="945"/>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p>
              </p:txBody>
            </p:sp>
          </p:grpSp>
          <p:sp>
            <p:nvSpPr>
              <p:cNvPr id="28699" name="Line 2"/>
              <p:cNvSpPr>
                <a:spLocks noChangeShapeType="1"/>
              </p:cNvSpPr>
              <p:nvPr/>
            </p:nvSpPr>
            <p:spPr bwMode="auto">
              <a:xfrm flipV="1">
                <a:off x="1553634" y="1644616"/>
                <a:ext cx="909637" cy="965236"/>
              </a:xfrm>
              <a:prstGeom prst="line">
                <a:avLst/>
              </a:prstGeom>
              <a:noFill/>
              <a:ln w="12700" cap="rnd">
                <a:solidFill>
                  <a:srgbClr val="003366"/>
                </a:solidFill>
                <a:prstDash val="sysDot"/>
                <a:round/>
                <a:headEnd/>
                <a:tailEnd/>
              </a:ln>
            </p:spPr>
            <p:txBody>
              <a:bodyPr/>
              <a:lstStyle/>
              <a:p>
                <a:endParaRPr lang="zh-CN" altLang="en-US"/>
              </a:p>
            </p:txBody>
          </p:sp>
          <p:sp>
            <p:nvSpPr>
              <p:cNvPr id="28700" name="Line 3"/>
              <p:cNvSpPr>
                <a:spLocks noChangeShapeType="1"/>
              </p:cNvSpPr>
              <p:nvPr/>
            </p:nvSpPr>
            <p:spPr bwMode="auto">
              <a:xfrm>
                <a:off x="1708998" y="4642929"/>
                <a:ext cx="466090" cy="749578"/>
              </a:xfrm>
              <a:prstGeom prst="line">
                <a:avLst/>
              </a:prstGeom>
              <a:noFill/>
              <a:ln w="12700" cap="rnd">
                <a:solidFill>
                  <a:srgbClr val="003366"/>
                </a:solidFill>
                <a:prstDash val="sysDot"/>
                <a:round/>
                <a:headEnd/>
                <a:tailEnd/>
              </a:ln>
            </p:spPr>
            <p:txBody>
              <a:bodyPr/>
              <a:lstStyle/>
              <a:p>
                <a:endParaRPr lang="zh-CN" altLang="en-US"/>
              </a:p>
            </p:txBody>
          </p:sp>
          <p:sp>
            <p:nvSpPr>
              <p:cNvPr id="28701" name="TextBox 40"/>
              <p:cNvSpPr txBox="1">
                <a:spLocks noChangeArrowheads="1"/>
              </p:cNvSpPr>
              <p:nvPr/>
            </p:nvSpPr>
            <p:spPr bwMode="auto">
              <a:xfrm>
                <a:off x="233045" y="3293688"/>
                <a:ext cx="2019723" cy="817450"/>
              </a:xfrm>
              <a:prstGeom prst="rect">
                <a:avLst/>
              </a:prstGeom>
              <a:noFill/>
              <a:ln w="9525">
                <a:noFill/>
                <a:miter lim="800000"/>
                <a:headEnd/>
                <a:tailEnd/>
              </a:ln>
            </p:spPr>
            <p:txBody>
              <a:bodyPr>
                <a:spAutoFit/>
              </a:bodyPr>
              <a:lstStyle/>
              <a:p>
                <a:r>
                  <a:rPr lang="zh-CN" altLang="en-US" sz="2400">
                    <a:latin typeface="华文新魏" pitchFamily="2" charset="-122"/>
                    <a:ea typeface="华文新魏" pitchFamily="2" charset="-122"/>
                  </a:rPr>
                  <a:t>成果表现形式</a:t>
                </a:r>
                <a:r>
                  <a:rPr lang="en-US" altLang="zh-CN" sz="2400">
                    <a:latin typeface="华文新魏" pitchFamily="2" charset="-122"/>
                    <a:ea typeface="华文新魏" pitchFamily="2" charset="-122"/>
                  </a:rPr>
                  <a:t>5-9</a:t>
                </a:r>
                <a:endParaRPr lang="zh-CN" altLang="en-US" sz="3200">
                  <a:latin typeface="华文新魏" pitchFamily="2" charset="-122"/>
                  <a:ea typeface="华文新魏" pitchFamily="2" charset="-122"/>
                </a:endParaRPr>
              </a:p>
            </p:txBody>
          </p:sp>
        </p:grpSp>
      </p:grpSp>
    </p:spTree>
  </p:cSld>
  <p:clrMapOvr>
    <a:masterClrMapping/>
  </p:clrMapOvr>
  <p:transition advTm="14375"/>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762000" y="228600"/>
            <a:ext cx="4995863" cy="563563"/>
          </a:xfrm>
        </p:spPr>
        <p:txBody>
          <a:bodyPr/>
          <a:lstStyle/>
          <a:p>
            <a:r>
              <a:rPr lang="zh-CN" altLang="en-US" sz="2400" smtClean="0">
                <a:ea typeface="宋体" pitchFamily="2" charset="-122"/>
              </a:rPr>
              <a:t>成果登记申报表</a:t>
            </a:r>
            <a:r>
              <a:rPr lang="en-US" altLang="zh-CN" sz="2400" smtClean="0">
                <a:ea typeface="宋体" pitchFamily="2" charset="-122"/>
              </a:rPr>
              <a:t>-</a:t>
            </a:r>
            <a:r>
              <a:rPr lang="zh-CN" altLang="en-US" sz="2400" smtClean="0">
                <a:ea typeface="宋体" pitchFamily="2" charset="-122"/>
              </a:rPr>
              <a:t>成果表现形式</a:t>
            </a:r>
          </a:p>
        </p:txBody>
      </p:sp>
      <p:sp>
        <p:nvSpPr>
          <p:cNvPr id="29699"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graphicFrame>
        <p:nvGraphicFramePr>
          <p:cNvPr id="46" name="表格 45"/>
          <p:cNvGraphicFramePr>
            <a:graphicFrameLocks noGrp="1"/>
          </p:cNvGraphicFramePr>
          <p:nvPr/>
        </p:nvGraphicFramePr>
        <p:xfrm>
          <a:off x="565150" y="1147763"/>
          <a:ext cx="7496175" cy="1584512"/>
        </p:xfrm>
        <a:graphic>
          <a:graphicData uri="http://schemas.openxmlformats.org/drawingml/2006/table">
            <a:tbl>
              <a:tblPr firstRow="1" bandRow="1">
                <a:tableStyleId>{5C22544A-7EE6-4342-B048-85BDC9FD1C3A}</a:tableStyleId>
              </a:tblPr>
              <a:tblGrid>
                <a:gridCol w="570892"/>
                <a:gridCol w="2861269"/>
                <a:gridCol w="4064014"/>
              </a:tblGrid>
              <a:tr h="578831">
                <a:tc>
                  <a:txBody>
                    <a:bodyPr/>
                    <a:lstStyle/>
                    <a:p>
                      <a:r>
                        <a:rPr lang="zh-CN" altLang="en-US" sz="1600" b="1" kern="1200" dirty="0" smtClean="0">
                          <a:solidFill>
                            <a:schemeClr val="lt1"/>
                          </a:solidFill>
                          <a:latin typeface="华文新魏" pitchFamily="2" charset="-122"/>
                          <a:ea typeface="华文新魏" pitchFamily="2" charset="-122"/>
                          <a:cs typeface="+mn-cs"/>
                        </a:rPr>
                        <a:t>序号</a:t>
                      </a:r>
                    </a:p>
                  </a:txBody>
                  <a:tcPr marT="45608" marB="45608" anchor="ctr"/>
                </a:tc>
                <a:tc>
                  <a:txBody>
                    <a:bodyPr/>
                    <a:lstStyle/>
                    <a:p>
                      <a:pPr algn="ctr"/>
                      <a:r>
                        <a:rPr lang="zh-CN" altLang="en-US" sz="2400" b="1" kern="1200" dirty="0" smtClean="0">
                          <a:solidFill>
                            <a:schemeClr val="lt1"/>
                          </a:solidFill>
                          <a:latin typeface="华文新魏" pitchFamily="2" charset="-122"/>
                          <a:ea typeface="华文新魏" pitchFamily="2" charset="-122"/>
                          <a:cs typeface="+mn-cs"/>
                        </a:rPr>
                        <a:t>项目名称</a:t>
                      </a:r>
                    </a:p>
                  </a:txBody>
                  <a:tcPr marT="45608" marB="45608" anchor="ctr"/>
                </a:tc>
                <a:tc>
                  <a:txBody>
                    <a:bodyPr/>
                    <a:lstStyle/>
                    <a:p>
                      <a:pPr algn="ctr"/>
                      <a:r>
                        <a:rPr lang="zh-CN" altLang="en-US" sz="2400" dirty="0" smtClean="0">
                          <a:latin typeface="华文新魏" pitchFamily="2" charset="-122"/>
                          <a:ea typeface="华文新魏" pitchFamily="2" charset="-122"/>
                        </a:rPr>
                        <a:t>部分图名</a:t>
                      </a:r>
                      <a:endParaRPr lang="zh-CN" altLang="en-US" sz="2400" dirty="0">
                        <a:latin typeface="华文新魏" pitchFamily="2" charset="-122"/>
                        <a:ea typeface="华文新魏" pitchFamily="2" charset="-122"/>
                      </a:endParaRPr>
                    </a:p>
                  </a:txBody>
                  <a:tcPr marT="45608" marB="45608" anchor="ctr"/>
                </a:tc>
              </a:tr>
              <a:tr h="1005494">
                <a:tc>
                  <a:txBody>
                    <a:bodyPr/>
                    <a:lstStyle/>
                    <a:p>
                      <a:pPr algn="ctr"/>
                      <a:r>
                        <a:rPr lang="en-US" altLang="zh-CN" sz="2000" dirty="0" smtClean="0">
                          <a:latin typeface="华文新魏" pitchFamily="2" charset="-122"/>
                          <a:ea typeface="华文新魏" pitchFamily="2" charset="-122"/>
                        </a:rPr>
                        <a:t>1</a:t>
                      </a:r>
                      <a:endParaRPr lang="zh-CN" altLang="en-US" sz="2000" dirty="0">
                        <a:latin typeface="华文新魏" pitchFamily="2" charset="-122"/>
                        <a:ea typeface="华文新魏" pitchFamily="2" charset="-122"/>
                      </a:endParaRPr>
                    </a:p>
                  </a:txBody>
                  <a:tcPr marT="45608" marB="45608" anchor="ctr"/>
                </a:tc>
                <a:tc>
                  <a:txBody>
                    <a:bodyPr/>
                    <a:lstStyle/>
                    <a:p>
                      <a:r>
                        <a:rPr lang="zh-CN" altLang="en-US" sz="2000" dirty="0" smtClean="0">
                          <a:latin typeface="华文新魏" pitchFamily="2" charset="-122"/>
                          <a:ea typeface="华文新魏" pitchFamily="2" charset="-122"/>
                        </a:rPr>
                        <a:t>新疆阿尔泰成矿带成矿规律和找矿方向综合研究</a:t>
                      </a:r>
                      <a:endParaRPr lang="zh-CN" altLang="en-US" sz="2000" dirty="0">
                        <a:latin typeface="华文新魏" pitchFamily="2" charset="-122"/>
                        <a:ea typeface="华文新魏" pitchFamily="2" charset="-122"/>
                      </a:endParaRPr>
                    </a:p>
                  </a:txBody>
                  <a:tcPr marT="45608" marB="45608" anchor="ctr"/>
                </a:tc>
                <a:tc>
                  <a:txBody>
                    <a:bodyPr/>
                    <a:lstStyle/>
                    <a:p>
                      <a:r>
                        <a:rPr lang="zh-CN" altLang="en-US" sz="2000" dirty="0" smtClean="0">
                          <a:latin typeface="华文新魏" pitchFamily="2" charset="-122"/>
                          <a:ea typeface="华文新魏" pitchFamily="2" charset="-122"/>
                        </a:rPr>
                        <a:t>工作程度图、地质调查工作部署图、工作部署建议图、成矿规律和矿产预测图、矿产地质图</a:t>
                      </a:r>
                      <a:endParaRPr lang="zh-CN" altLang="en-US" sz="2000" dirty="0">
                        <a:latin typeface="华文新魏" pitchFamily="2" charset="-122"/>
                        <a:ea typeface="华文新魏" pitchFamily="2" charset="-122"/>
                      </a:endParaRPr>
                    </a:p>
                  </a:txBody>
                  <a:tcPr marT="45608" marB="45608" anchor="ctr"/>
                </a:tc>
              </a:tr>
            </a:tbl>
          </a:graphicData>
        </a:graphic>
      </p:graphicFrame>
      <p:sp>
        <p:nvSpPr>
          <p:cNvPr id="29714" name="Rectangle 3"/>
          <p:cNvSpPr>
            <a:spLocks noChangeArrowheads="1"/>
          </p:cNvSpPr>
          <p:nvPr/>
        </p:nvSpPr>
        <p:spPr bwMode="auto">
          <a:xfrm>
            <a:off x="292100" y="685800"/>
            <a:ext cx="8382000" cy="461963"/>
          </a:xfrm>
          <a:prstGeom prst="rect">
            <a:avLst/>
          </a:prstGeom>
          <a:noFill/>
          <a:ln w="9525" algn="ctr">
            <a:noFill/>
            <a:miter lim="800000"/>
            <a:headEnd/>
            <a:tailEnd/>
          </a:ln>
        </p:spPr>
        <p:txBody>
          <a:bodyPr>
            <a:spAutoFit/>
          </a:bodyPr>
          <a:lstStyle/>
          <a:p>
            <a:pPr eaLnBrk="0" hangingPunct="0">
              <a:buClr>
                <a:srgbClr val="D7181F"/>
              </a:buClr>
              <a:buFont typeface="Wingdings" pitchFamily="2" charset="2"/>
              <a:buChar char="v"/>
            </a:pPr>
            <a:r>
              <a:rPr lang="zh-CN" altLang="en-US" sz="2400" b="1">
                <a:solidFill>
                  <a:srgbClr val="1C1C1C"/>
                </a:solidFill>
                <a:latin typeface="华文新魏" pitchFamily="2" charset="-122"/>
                <a:ea typeface="华文新魏" pitchFamily="2" charset="-122"/>
              </a:rPr>
              <a:t>名称</a:t>
            </a:r>
          </a:p>
        </p:txBody>
      </p:sp>
      <p:graphicFrame>
        <p:nvGraphicFramePr>
          <p:cNvPr id="48" name="表格 47"/>
          <p:cNvGraphicFramePr>
            <a:graphicFrameLocks noGrp="1"/>
          </p:cNvGraphicFramePr>
          <p:nvPr/>
        </p:nvGraphicFramePr>
        <p:xfrm>
          <a:off x="627063" y="1171575"/>
          <a:ext cx="7496175" cy="4841874"/>
        </p:xfrm>
        <a:graphic>
          <a:graphicData uri="http://schemas.openxmlformats.org/drawingml/2006/table">
            <a:tbl>
              <a:tblPr firstRow="1" bandRow="1">
                <a:tableStyleId>{5C22544A-7EE6-4342-B048-85BDC9FD1C3A}</a:tableStyleId>
              </a:tblPr>
              <a:tblGrid>
                <a:gridCol w="570892"/>
                <a:gridCol w="2861269"/>
                <a:gridCol w="4064014"/>
              </a:tblGrid>
              <a:tr h="579126">
                <a:tc>
                  <a:txBody>
                    <a:bodyPr/>
                    <a:lstStyle/>
                    <a:p>
                      <a:r>
                        <a:rPr lang="zh-CN" altLang="en-US" sz="1600" b="1" kern="1200" dirty="0" smtClean="0">
                          <a:solidFill>
                            <a:schemeClr val="lt1"/>
                          </a:solidFill>
                          <a:latin typeface="华文新魏" pitchFamily="2" charset="-122"/>
                          <a:ea typeface="华文新魏" pitchFamily="2" charset="-122"/>
                          <a:cs typeface="+mn-cs"/>
                        </a:rPr>
                        <a:t>序号</a:t>
                      </a:r>
                    </a:p>
                  </a:txBody>
                  <a:tcPr marT="45722" marB="45722" anchor="ctr"/>
                </a:tc>
                <a:tc>
                  <a:txBody>
                    <a:bodyPr/>
                    <a:lstStyle/>
                    <a:p>
                      <a:pPr algn="ctr"/>
                      <a:r>
                        <a:rPr lang="zh-CN" altLang="en-US" sz="2400" b="1" kern="1200" dirty="0" smtClean="0">
                          <a:solidFill>
                            <a:schemeClr val="lt1"/>
                          </a:solidFill>
                          <a:latin typeface="华文新魏" pitchFamily="2" charset="-122"/>
                          <a:ea typeface="华文新魏" pitchFamily="2" charset="-122"/>
                          <a:cs typeface="+mn-cs"/>
                        </a:rPr>
                        <a:t>项目名称</a:t>
                      </a:r>
                    </a:p>
                  </a:txBody>
                  <a:tcPr marT="45722" marB="45722" anchor="ctr"/>
                </a:tc>
                <a:tc>
                  <a:txBody>
                    <a:bodyPr/>
                    <a:lstStyle/>
                    <a:p>
                      <a:pPr algn="ctr"/>
                      <a:r>
                        <a:rPr lang="zh-CN" altLang="en-US" sz="2400" dirty="0" smtClean="0">
                          <a:latin typeface="华文新魏" pitchFamily="2" charset="-122"/>
                          <a:ea typeface="华文新魏" pitchFamily="2" charset="-122"/>
                        </a:rPr>
                        <a:t>部分数据库名称</a:t>
                      </a:r>
                      <a:endParaRPr lang="zh-CN" altLang="en-US" sz="2400" dirty="0">
                        <a:latin typeface="华文新魏" pitchFamily="2" charset="-122"/>
                        <a:ea typeface="华文新魏" pitchFamily="2" charset="-122"/>
                      </a:endParaRPr>
                    </a:p>
                  </a:txBody>
                  <a:tcPr marT="45722" marB="45722" anchor="ctr"/>
                </a:tc>
              </a:tr>
              <a:tr h="1005880">
                <a:tc>
                  <a:txBody>
                    <a:bodyPr/>
                    <a:lstStyle/>
                    <a:p>
                      <a:pPr algn="ctr"/>
                      <a:r>
                        <a:rPr lang="en-US" altLang="zh-CN" sz="2000" dirty="0" smtClean="0">
                          <a:latin typeface="华文新魏" pitchFamily="2" charset="-122"/>
                          <a:ea typeface="华文新魏" pitchFamily="2" charset="-122"/>
                        </a:rPr>
                        <a:t>1</a:t>
                      </a:r>
                      <a:endParaRPr lang="zh-CN" altLang="en-US" sz="2000" dirty="0">
                        <a:latin typeface="华文新魏" pitchFamily="2" charset="-122"/>
                        <a:ea typeface="华文新魏" pitchFamily="2" charset="-122"/>
                      </a:endParaRPr>
                    </a:p>
                  </a:txBody>
                  <a:tcPr marT="45722" marB="45722" anchor="ctr"/>
                </a:tc>
                <a:tc>
                  <a:txBody>
                    <a:bodyPr/>
                    <a:lstStyle/>
                    <a:p>
                      <a:r>
                        <a:rPr lang="zh-CN" altLang="en-US" sz="2000" dirty="0" smtClean="0">
                          <a:latin typeface="华文新魏" pitchFamily="2" charset="-122"/>
                          <a:ea typeface="华文新魏" pitchFamily="2" charset="-122"/>
                        </a:rPr>
                        <a:t>新疆阿尔泰成矿带成矿规律和找矿方向综合研究</a:t>
                      </a:r>
                      <a:endParaRPr lang="zh-CN" altLang="en-US" sz="2000" dirty="0">
                        <a:latin typeface="华文新魏" pitchFamily="2" charset="-122"/>
                        <a:ea typeface="华文新魏" pitchFamily="2" charset="-122"/>
                      </a:endParaRPr>
                    </a:p>
                  </a:txBody>
                  <a:tcPr marT="45722" marB="45722" anchor="ctr"/>
                </a:tc>
                <a:tc>
                  <a:txBody>
                    <a:bodyPr/>
                    <a:lstStyle/>
                    <a:p>
                      <a:r>
                        <a:rPr lang="en-US" altLang="zh-CN" sz="2000" dirty="0" smtClean="0">
                          <a:latin typeface="华文新魏" pitchFamily="2" charset="-122"/>
                          <a:ea typeface="华文新魏" pitchFamily="2" charset="-122"/>
                        </a:rPr>
                        <a:t>1/50</a:t>
                      </a:r>
                      <a:r>
                        <a:rPr lang="zh-CN" altLang="en-US" sz="2000" dirty="0" smtClean="0">
                          <a:latin typeface="华文新魏" pitchFamily="2" charset="-122"/>
                          <a:ea typeface="华文新魏" pitchFamily="2" charset="-122"/>
                        </a:rPr>
                        <a:t>万地质图数据库、遥感数据库、航磁数据库、重力数据库、化探数据库</a:t>
                      </a:r>
                      <a:endParaRPr lang="zh-CN" altLang="en-US" sz="2000" dirty="0">
                        <a:latin typeface="华文新魏" pitchFamily="2" charset="-122"/>
                        <a:ea typeface="华文新魏" pitchFamily="2" charset="-122"/>
                      </a:endParaRPr>
                    </a:p>
                  </a:txBody>
                  <a:tcPr marT="45722" marB="45722" anchor="ctr"/>
                </a:tc>
              </a:tr>
              <a:tr h="1310692">
                <a:tc>
                  <a:txBody>
                    <a:bodyPr/>
                    <a:lstStyle/>
                    <a:p>
                      <a:pPr algn="ctr"/>
                      <a:r>
                        <a:rPr lang="en-US" altLang="zh-CN" sz="2000" dirty="0" smtClean="0">
                          <a:latin typeface="华文新魏" pitchFamily="2" charset="-122"/>
                          <a:ea typeface="华文新魏" pitchFamily="2" charset="-122"/>
                        </a:rPr>
                        <a:t>2</a:t>
                      </a:r>
                      <a:endParaRPr lang="zh-CN" altLang="en-US" sz="2000" dirty="0">
                        <a:latin typeface="华文新魏" pitchFamily="2" charset="-122"/>
                        <a:ea typeface="华文新魏" pitchFamily="2" charset="-122"/>
                      </a:endParaRPr>
                    </a:p>
                  </a:txBody>
                  <a:tcPr marT="45722" marB="45722" anchor="ctr"/>
                </a:tc>
                <a:tc>
                  <a:txBody>
                    <a:bodyPr/>
                    <a:lstStyle/>
                    <a:p>
                      <a:r>
                        <a:rPr lang="zh-CN" altLang="en-US" sz="2000" dirty="0" smtClean="0">
                          <a:latin typeface="华文新魏" pitchFamily="2" charset="-122"/>
                          <a:ea typeface="华文新魏" pitchFamily="2" charset="-122"/>
                        </a:rPr>
                        <a:t>四川省国土资源遥感综合调查</a:t>
                      </a:r>
                      <a:endParaRPr lang="zh-CN" altLang="en-US" sz="2000" dirty="0">
                        <a:latin typeface="华文新魏" pitchFamily="2" charset="-122"/>
                        <a:ea typeface="华文新魏" pitchFamily="2" charset="-122"/>
                      </a:endParaRPr>
                    </a:p>
                  </a:txBody>
                  <a:tcPr marT="45722" marB="45722" anchor="ctr"/>
                </a:tc>
                <a:tc>
                  <a:txBody>
                    <a:bodyPr/>
                    <a:lstStyle/>
                    <a:p>
                      <a:r>
                        <a:rPr lang="zh-CN" altLang="en-US" sz="2000" dirty="0" smtClean="0">
                          <a:latin typeface="华文新魏" pitchFamily="2" charset="-122"/>
                          <a:ea typeface="华文新魏" pitchFamily="2" charset="-122"/>
                        </a:rPr>
                        <a:t>土地利用现状数据库、主要矿产数据库、水资源数据库、森林植被资源数据库、旅游资源数据库、自然灾害数据库、生态环境数据库</a:t>
                      </a:r>
                      <a:endParaRPr lang="zh-CN" altLang="en-US" sz="2000" dirty="0">
                        <a:latin typeface="华文新魏" pitchFamily="2" charset="-122"/>
                        <a:ea typeface="华文新魏" pitchFamily="2" charset="-122"/>
                      </a:endParaRPr>
                    </a:p>
                  </a:txBody>
                  <a:tcPr marT="45722" marB="45722" anchor="ctr"/>
                </a:tc>
              </a:tr>
              <a:tr h="973088">
                <a:tc>
                  <a:txBody>
                    <a:bodyPr/>
                    <a:lstStyle/>
                    <a:p>
                      <a:pPr algn="ctr"/>
                      <a:r>
                        <a:rPr lang="en-US" altLang="zh-CN" sz="2000" dirty="0" smtClean="0">
                          <a:latin typeface="华文新魏" pitchFamily="2" charset="-122"/>
                          <a:ea typeface="华文新魏" pitchFamily="2" charset="-122"/>
                        </a:rPr>
                        <a:t>3</a:t>
                      </a:r>
                      <a:endParaRPr lang="zh-CN" altLang="en-US" sz="2000" dirty="0">
                        <a:latin typeface="华文新魏" pitchFamily="2" charset="-122"/>
                        <a:ea typeface="华文新魏" pitchFamily="2" charset="-122"/>
                      </a:endParaRPr>
                    </a:p>
                  </a:txBody>
                  <a:tcPr marT="45722" marB="45722" anchor="ctr"/>
                </a:tc>
                <a:tc>
                  <a:txBody>
                    <a:bodyPr/>
                    <a:lstStyle/>
                    <a:p>
                      <a:r>
                        <a:rPr lang="zh-CN" altLang="en-US" sz="2000" dirty="0" smtClean="0">
                          <a:latin typeface="华文新魏" pitchFamily="2" charset="-122"/>
                          <a:ea typeface="华文新魏" pitchFamily="2" charset="-122"/>
                        </a:rPr>
                        <a:t>新疆哈密地区白石渡泉一带</a:t>
                      </a:r>
                      <a:r>
                        <a:rPr lang="en-US" altLang="zh-CN" sz="2000" dirty="0" smtClean="0">
                          <a:latin typeface="华文新魏" pitchFamily="2" charset="-122"/>
                          <a:ea typeface="华文新魏" pitchFamily="2" charset="-122"/>
                        </a:rPr>
                        <a:t>1:5</a:t>
                      </a:r>
                      <a:r>
                        <a:rPr lang="zh-CN" altLang="en-US" sz="2000" dirty="0" smtClean="0">
                          <a:latin typeface="华文新魏" pitchFamily="2" charset="-122"/>
                          <a:ea typeface="华文新魏" pitchFamily="2" charset="-122"/>
                        </a:rPr>
                        <a:t>万区域地质调查</a:t>
                      </a:r>
                    </a:p>
                  </a:txBody>
                  <a:tcPr marT="45722" marB="45722" anchor="ctr"/>
                </a:tc>
                <a:tc>
                  <a:txBody>
                    <a:bodyPr/>
                    <a:lstStyle/>
                    <a:p>
                      <a:r>
                        <a:rPr lang="zh-CN" altLang="en-US" sz="2000" dirty="0" smtClean="0">
                          <a:latin typeface="华文新魏" pitchFamily="2" charset="-122"/>
                          <a:ea typeface="华文新魏" pitchFamily="2" charset="-122"/>
                        </a:rPr>
                        <a:t>数字地质图空间数据库</a:t>
                      </a:r>
                      <a:endParaRPr lang="zh-CN" altLang="en-US" sz="2000" dirty="0">
                        <a:latin typeface="华文新魏" pitchFamily="2" charset="-122"/>
                        <a:ea typeface="华文新魏" pitchFamily="2" charset="-122"/>
                      </a:endParaRPr>
                    </a:p>
                  </a:txBody>
                  <a:tcPr marT="45722" marB="45722" anchor="ctr"/>
                </a:tc>
              </a:tr>
              <a:tr h="973088">
                <a:tc>
                  <a:txBody>
                    <a:bodyPr/>
                    <a:lstStyle/>
                    <a:p>
                      <a:pPr algn="ctr"/>
                      <a:r>
                        <a:rPr lang="en-US" altLang="zh-CN" sz="2000" dirty="0" smtClean="0">
                          <a:latin typeface="华文新魏" pitchFamily="2" charset="-122"/>
                          <a:ea typeface="华文新魏" pitchFamily="2" charset="-122"/>
                        </a:rPr>
                        <a:t>4</a:t>
                      </a:r>
                      <a:endParaRPr lang="zh-CN" altLang="en-US" sz="2000" dirty="0">
                        <a:latin typeface="华文新魏" pitchFamily="2" charset="-122"/>
                        <a:ea typeface="华文新魏" pitchFamily="2" charset="-122"/>
                      </a:endParaRPr>
                    </a:p>
                  </a:txBody>
                  <a:tcPr marT="45722" marB="45722" anchor="ctr"/>
                </a:tc>
                <a:tc>
                  <a:txBody>
                    <a:bodyPr/>
                    <a:lstStyle/>
                    <a:p>
                      <a:r>
                        <a:rPr lang="zh-CN" altLang="en-US" sz="2000" dirty="0" smtClean="0">
                          <a:latin typeface="华文新魏" pitchFamily="2" charset="-122"/>
                          <a:ea typeface="华文新魏" pitchFamily="2" charset="-122"/>
                        </a:rPr>
                        <a:t>地质文献资料共享服务体系建设</a:t>
                      </a:r>
                    </a:p>
                  </a:txBody>
                  <a:tcPr marT="45722" marB="45722" anchor="ctr"/>
                </a:tc>
                <a:tc>
                  <a:txBody>
                    <a:bodyPr/>
                    <a:lstStyle/>
                    <a:p>
                      <a:r>
                        <a:rPr lang="zh-CN" altLang="en-US" sz="2000" dirty="0" smtClean="0">
                          <a:latin typeface="华文新魏" pitchFamily="2" charset="-122"/>
                          <a:ea typeface="华文新魏" pitchFamily="2" charset="-122"/>
                        </a:rPr>
                        <a:t>网络信息采集系统</a:t>
                      </a:r>
                      <a:endParaRPr lang="zh-CN" altLang="en-US" sz="2000" dirty="0">
                        <a:latin typeface="华文新魏" pitchFamily="2" charset="-122"/>
                        <a:ea typeface="华文新魏" pitchFamily="2" charset="-122"/>
                      </a:endParaRPr>
                    </a:p>
                  </a:txBody>
                  <a:tcPr marT="45722" marB="45722" anchor="ctr"/>
                </a:tc>
              </a:tr>
            </a:tbl>
          </a:graphicData>
        </a:graphic>
      </p:graphicFrame>
    </p:spTree>
  </p:cSld>
  <p:clrMapOvr>
    <a:masterClrMapping/>
  </p:clrMapOvr>
  <p:transition advTm="143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4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762000" y="228600"/>
            <a:ext cx="4995863" cy="563563"/>
          </a:xfrm>
        </p:spPr>
        <p:txBody>
          <a:bodyPr/>
          <a:lstStyle/>
          <a:p>
            <a:r>
              <a:rPr lang="zh-CN" altLang="en-US" sz="2400" smtClean="0">
                <a:ea typeface="宋体" pitchFamily="2" charset="-122"/>
              </a:rPr>
              <a:t>成果登记申报表</a:t>
            </a:r>
            <a:r>
              <a:rPr lang="en-US" altLang="zh-CN" sz="2400" smtClean="0">
                <a:ea typeface="宋体" pitchFamily="2" charset="-122"/>
              </a:rPr>
              <a:t>-</a:t>
            </a:r>
            <a:r>
              <a:rPr lang="zh-CN" altLang="en-US" sz="2400" smtClean="0">
                <a:ea typeface="宋体" pitchFamily="2" charset="-122"/>
              </a:rPr>
              <a:t>成果表现形式</a:t>
            </a:r>
          </a:p>
        </p:txBody>
      </p:sp>
      <p:sp>
        <p:nvSpPr>
          <p:cNvPr id="30723"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
        <p:nvSpPr>
          <p:cNvPr id="30724" name="Rectangle 3"/>
          <p:cNvSpPr>
            <a:spLocks noChangeArrowheads="1"/>
          </p:cNvSpPr>
          <p:nvPr/>
        </p:nvSpPr>
        <p:spPr bwMode="auto">
          <a:xfrm>
            <a:off x="292100" y="685800"/>
            <a:ext cx="8382000" cy="461963"/>
          </a:xfrm>
          <a:prstGeom prst="rect">
            <a:avLst/>
          </a:prstGeom>
          <a:noFill/>
          <a:ln w="9525" algn="ctr">
            <a:noFill/>
            <a:miter lim="800000"/>
            <a:headEnd/>
            <a:tailEnd/>
          </a:ln>
        </p:spPr>
        <p:txBody>
          <a:bodyPr>
            <a:spAutoFit/>
          </a:bodyPr>
          <a:lstStyle/>
          <a:p>
            <a:pPr eaLnBrk="0" hangingPunct="0">
              <a:buClr>
                <a:srgbClr val="D7181F"/>
              </a:buClr>
              <a:buFont typeface="Wingdings" pitchFamily="2" charset="2"/>
              <a:buChar char="v"/>
            </a:pPr>
            <a:r>
              <a:rPr lang="zh-CN" altLang="en-US" sz="2400" b="1">
                <a:solidFill>
                  <a:srgbClr val="1C1C1C"/>
                </a:solidFill>
                <a:latin typeface="华文新魏" pitchFamily="2" charset="-122"/>
                <a:ea typeface="华文新魏" pitchFamily="2" charset="-122"/>
              </a:rPr>
              <a:t>简介</a:t>
            </a:r>
          </a:p>
        </p:txBody>
      </p:sp>
      <p:graphicFrame>
        <p:nvGraphicFramePr>
          <p:cNvPr id="7" name="表格 6"/>
          <p:cNvGraphicFramePr>
            <a:graphicFrameLocks noGrp="1"/>
          </p:cNvGraphicFramePr>
          <p:nvPr/>
        </p:nvGraphicFramePr>
        <p:xfrm>
          <a:off x="533400" y="1066800"/>
          <a:ext cx="7942263" cy="5402265"/>
        </p:xfrm>
        <a:graphic>
          <a:graphicData uri="http://schemas.openxmlformats.org/drawingml/2006/table">
            <a:tbl>
              <a:tblPr firstRow="1" bandRow="1">
                <a:tableStyleId>{5C22544A-7EE6-4342-B048-85BDC9FD1C3A}</a:tableStyleId>
              </a:tblPr>
              <a:tblGrid>
                <a:gridCol w="1523857"/>
                <a:gridCol w="2361979"/>
                <a:gridCol w="4056427"/>
              </a:tblGrid>
              <a:tr h="536620">
                <a:tc>
                  <a:txBody>
                    <a:bodyPr/>
                    <a:lstStyle/>
                    <a:p>
                      <a:pPr algn="ctr"/>
                      <a:r>
                        <a:rPr lang="zh-CN" altLang="en-US" sz="2000" kern="1200" dirty="0" smtClean="0">
                          <a:solidFill>
                            <a:schemeClr val="bg1"/>
                          </a:solidFill>
                          <a:latin typeface="华文新魏" pitchFamily="2" charset="-122"/>
                          <a:ea typeface="华文新魏" pitchFamily="2" charset="-122"/>
                          <a:cs typeface="+mn-cs"/>
                        </a:rPr>
                        <a:t>项目名称</a:t>
                      </a:r>
                    </a:p>
                  </a:txBody>
                  <a:tcPr marL="91431" marR="91431" marT="45724" marB="45724" anchor="ctr"/>
                </a:tc>
                <a:tc>
                  <a:txBody>
                    <a:bodyPr/>
                    <a:lstStyle/>
                    <a:p>
                      <a:pPr algn="ctr"/>
                      <a:r>
                        <a:rPr lang="zh-CN" altLang="en-US" sz="2000" kern="1200" dirty="0" smtClean="0">
                          <a:solidFill>
                            <a:schemeClr val="bg1"/>
                          </a:solidFill>
                          <a:latin typeface="华文新魏" pitchFamily="2" charset="-122"/>
                          <a:ea typeface="华文新魏" pitchFamily="2" charset="-122"/>
                          <a:cs typeface="+mn-cs"/>
                        </a:rPr>
                        <a:t>部分其他成果名称</a:t>
                      </a:r>
                      <a:endParaRPr lang="zh-CN" altLang="en-US" sz="2000" kern="1200" dirty="0">
                        <a:solidFill>
                          <a:schemeClr val="bg1"/>
                        </a:solidFill>
                        <a:latin typeface="华文新魏" pitchFamily="2" charset="-122"/>
                        <a:ea typeface="华文新魏" pitchFamily="2" charset="-122"/>
                        <a:cs typeface="+mn-cs"/>
                      </a:endParaRPr>
                    </a:p>
                  </a:txBody>
                  <a:tcPr marL="91431" marR="91431" marT="45724" marB="45724" anchor="ctr"/>
                </a:tc>
                <a:tc>
                  <a:txBody>
                    <a:bodyPr/>
                    <a:lstStyle/>
                    <a:p>
                      <a:pPr algn="ctr"/>
                      <a:r>
                        <a:rPr lang="zh-CN" altLang="en-US" sz="2000" kern="1200" dirty="0" smtClean="0">
                          <a:solidFill>
                            <a:schemeClr val="bg1"/>
                          </a:solidFill>
                          <a:latin typeface="华文新魏" pitchFamily="2" charset="-122"/>
                          <a:ea typeface="华文新魏" pitchFamily="2" charset="-122"/>
                          <a:cs typeface="+mn-cs"/>
                        </a:rPr>
                        <a:t>成果简介</a:t>
                      </a:r>
                      <a:endParaRPr lang="zh-CN" altLang="en-US" sz="2000" kern="1200" dirty="0">
                        <a:solidFill>
                          <a:schemeClr val="bg1"/>
                        </a:solidFill>
                        <a:latin typeface="华文新魏" pitchFamily="2" charset="-122"/>
                        <a:ea typeface="华文新魏" pitchFamily="2" charset="-122"/>
                        <a:cs typeface="+mn-cs"/>
                      </a:endParaRPr>
                    </a:p>
                  </a:txBody>
                  <a:tcPr marL="91431" marR="91431" marT="45724" marB="45724" anchor="ctr"/>
                </a:tc>
              </a:tr>
              <a:tr h="973129">
                <a:tc rowSpan="5">
                  <a:txBody>
                    <a:bodyPr/>
                    <a:lstStyle/>
                    <a:p>
                      <a:r>
                        <a:rPr lang="zh-CN" altLang="en-US" sz="2000" kern="1200" dirty="0" smtClean="0">
                          <a:solidFill>
                            <a:schemeClr val="dk1"/>
                          </a:solidFill>
                          <a:latin typeface="华文新魏" pitchFamily="2" charset="-122"/>
                          <a:ea typeface="华文新魏" pitchFamily="2" charset="-122"/>
                          <a:cs typeface="+mn-cs"/>
                        </a:rPr>
                        <a:t>新疆阿尔泰成矿带成矿规律和找矿方向综合研究</a:t>
                      </a:r>
                      <a:endParaRPr lang="zh-CN" altLang="en-US" sz="2000" kern="1200" dirty="0">
                        <a:solidFill>
                          <a:schemeClr val="dk1"/>
                        </a:solidFill>
                        <a:latin typeface="华文新魏" pitchFamily="2" charset="-122"/>
                        <a:ea typeface="华文新魏" pitchFamily="2" charset="-122"/>
                        <a:cs typeface="+mn-cs"/>
                      </a:endParaRPr>
                    </a:p>
                  </a:txBody>
                  <a:tcPr marL="91431" marR="91431" marT="45724" marB="45724" anchor="ctr"/>
                </a:tc>
                <a:tc>
                  <a:txBody>
                    <a:bodyPr/>
                    <a:lstStyle/>
                    <a:p>
                      <a:r>
                        <a:rPr lang="zh-CN" altLang="en-US" sz="2000" kern="1200" dirty="0" smtClean="0">
                          <a:solidFill>
                            <a:schemeClr val="dk1"/>
                          </a:solidFill>
                          <a:latin typeface="华文新魏" pitchFamily="2" charset="-122"/>
                          <a:ea typeface="华文新魏" pitchFamily="2" charset="-122"/>
                          <a:cs typeface="+mn-cs"/>
                        </a:rPr>
                        <a:t>阿克塔什塔格</a:t>
                      </a:r>
                      <a:endParaRPr lang="zh-CN" altLang="en-US" sz="2000" kern="1200" dirty="0">
                        <a:solidFill>
                          <a:schemeClr val="dk1"/>
                        </a:solidFill>
                        <a:latin typeface="华文新魏" pitchFamily="2" charset="-122"/>
                        <a:ea typeface="华文新魏" pitchFamily="2" charset="-122"/>
                        <a:cs typeface="+mn-cs"/>
                      </a:endParaRPr>
                    </a:p>
                  </a:txBody>
                  <a:tcPr marL="91431" marR="91431" marT="45724" marB="45724" anchor="ctr"/>
                </a:tc>
                <a:tc>
                  <a:txBody>
                    <a:bodyPr/>
                    <a:lstStyle/>
                    <a:p>
                      <a:r>
                        <a:rPr lang="zh-CN" altLang="en-US" sz="2000" kern="1200" dirty="0" smtClean="0">
                          <a:solidFill>
                            <a:schemeClr val="dk1"/>
                          </a:solidFill>
                          <a:latin typeface="华文新魏" pitchFamily="2" charset="-122"/>
                          <a:ea typeface="华文新魏" pitchFamily="2" charset="-122"/>
                          <a:cs typeface="+mn-cs"/>
                        </a:rPr>
                        <a:t>主要出露太古宙深变质的火山</a:t>
                      </a:r>
                      <a:r>
                        <a:rPr lang="en-US" altLang="zh-CN" sz="2000" kern="1200" dirty="0" smtClean="0">
                          <a:solidFill>
                            <a:schemeClr val="dk1"/>
                          </a:solidFill>
                          <a:latin typeface="华文新魏" pitchFamily="2" charset="-122"/>
                          <a:ea typeface="华文新魏" pitchFamily="2" charset="-122"/>
                          <a:cs typeface="+mn-cs"/>
                        </a:rPr>
                        <a:t>-</a:t>
                      </a:r>
                      <a:r>
                        <a:rPr lang="zh-CN" altLang="en-US" sz="2000" kern="1200" dirty="0" smtClean="0">
                          <a:solidFill>
                            <a:schemeClr val="dk1"/>
                          </a:solidFill>
                          <a:latin typeface="华文新魏" pitchFamily="2" charset="-122"/>
                          <a:ea typeface="华文新魏" pitchFamily="2" charset="-122"/>
                          <a:cs typeface="+mn-cs"/>
                        </a:rPr>
                        <a:t>沉积岩系及大面积的</a:t>
                      </a:r>
                      <a:r>
                        <a:rPr lang="en-US" altLang="zh-CN" sz="2000" kern="1200" dirty="0" smtClean="0">
                          <a:solidFill>
                            <a:schemeClr val="dk1"/>
                          </a:solidFill>
                          <a:latin typeface="华文新魏" pitchFamily="2" charset="-122"/>
                          <a:ea typeface="华文新魏" pitchFamily="2" charset="-122"/>
                          <a:cs typeface="+mn-cs"/>
                        </a:rPr>
                        <a:t>TTG</a:t>
                      </a:r>
                      <a:r>
                        <a:rPr lang="zh-CN" altLang="en-US" sz="2000" kern="1200" dirty="0" smtClean="0">
                          <a:solidFill>
                            <a:schemeClr val="dk1"/>
                          </a:solidFill>
                          <a:latin typeface="华文新魏" pitchFamily="2" charset="-122"/>
                          <a:ea typeface="华文新魏" pitchFamily="2" charset="-122"/>
                          <a:cs typeface="+mn-cs"/>
                        </a:rPr>
                        <a:t>岩系</a:t>
                      </a:r>
                      <a:endParaRPr lang="zh-CN" altLang="en-US" sz="2000" kern="1200" dirty="0">
                        <a:solidFill>
                          <a:schemeClr val="dk1"/>
                        </a:solidFill>
                        <a:latin typeface="华文新魏" pitchFamily="2" charset="-122"/>
                        <a:ea typeface="华文新魏" pitchFamily="2" charset="-122"/>
                        <a:cs typeface="+mn-cs"/>
                      </a:endParaRPr>
                    </a:p>
                  </a:txBody>
                  <a:tcPr marL="91431" marR="91431" marT="45724" marB="45724" anchor="ctr"/>
                </a:tc>
              </a:tr>
              <a:tr h="973129">
                <a:tc vMerge="1">
                  <a:txBody>
                    <a:bodyPr/>
                    <a:lstStyle/>
                    <a:p>
                      <a:endParaRPr lang="zh-CN" altLang="en-US" sz="2000" dirty="0">
                        <a:latin typeface="华文新魏" pitchFamily="2" charset="-122"/>
                        <a:ea typeface="华文新魏" pitchFamily="2" charset="-122"/>
                      </a:endParaRPr>
                    </a:p>
                  </a:txBody>
                  <a:tcPr anchor="ctr"/>
                </a:tc>
                <a:tc>
                  <a:txBody>
                    <a:bodyPr/>
                    <a:lstStyle/>
                    <a:p>
                      <a:r>
                        <a:rPr lang="zh-CN" altLang="en-US" sz="2000" dirty="0" smtClean="0">
                          <a:latin typeface="华文新魏" pitchFamily="2" charset="-122"/>
                          <a:ea typeface="华文新魏" pitchFamily="2" charset="-122"/>
                        </a:rPr>
                        <a:t>茫崖</a:t>
                      </a:r>
                      <a:r>
                        <a:rPr lang="en-US" altLang="zh-CN" sz="2000" dirty="0" smtClean="0">
                          <a:latin typeface="华文新魏" pitchFamily="2" charset="-122"/>
                          <a:ea typeface="华文新魏" pitchFamily="2" charset="-122"/>
                        </a:rPr>
                        <a:t>-</a:t>
                      </a:r>
                      <a:r>
                        <a:rPr lang="zh-CN" altLang="en-US" sz="2000" dirty="0" smtClean="0">
                          <a:latin typeface="华文新魏" pitchFamily="2" charset="-122"/>
                          <a:ea typeface="华文新魏" pitchFamily="2" charset="-122"/>
                        </a:rPr>
                        <a:t>当金山口</a:t>
                      </a:r>
                      <a:endParaRPr lang="zh-CN" altLang="en-US" sz="2000" dirty="0">
                        <a:latin typeface="华文新魏" pitchFamily="2" charset="-122"/>
                        <a:ea typeface="华文新魏" pitchFamily="2" charset="-122"/>
                      </a:endParaRPr>
                    </a:p>
                  </a:txBody>
                  <a:tcPr marL="91431" marR="91431" marT="45724" marB="45724" anchor="ctr"/>
                </a:tc>
                <a:tc>
                  <a:txBody>
                    <a:bodyPr/>
                    <a:lstStyle/>
                    <a:p>
                      <a:r>
                        <a:rPr lang="zh-CN" altLang="en-US" sz="2000" dirty="0" smtClean="0">
                          <a:latin typeface="华文新魏" pitchFamily="2" charset="-122"/>
                          <a:ea typeface="华文新魏" pitchFamily="2" charset="-122"/>
                        </a:rPr>
                        <a:t>出露的基底为古元古代深变质的火</a:t>
                      </a:r>
                      <a:r>
                        <a:rPr lang="en-US" altLang="zh-CN" sz="2000" dirty="0" smtClean="0">
                          <a:latin typeface="华文新魏" pitchFamily="2" charset="-122"/>
                          <a:ea typeface="华文新魏" pitchFamily="2" charset="-122"/>
                        </a:rPr>
                        <a:t>212</a:t>
                      </a:r>
                      <a:endParaRPr lang="zh-CN" altLang="en-US" sz="2000" dirty="0">
                        <a:latin typeface="华文新魏" pitchFamily="2" charset="-122"/>
                        <a:ea typeface="华文新魏" pitchFamily="2" charset="-122"/>
                      </a:endParaRPr>
                    </a:p>
                  </a:txBody>
                  <a:tcPr marL="91431" marR="91431" marT="45724" marB="45724" anchor="ctr"/>
                </a:tc>
              </a:tr>
              <a:tr h="973129">
                <a:tc vMerge="1">
                  <a:txBody>
                    <a:bodyPr/>
                    <a:lstStyle/>
                    <a:p>
                      <a:endParaRPr lang="zh-CN" altLang="en-US" sz="2000" dirty="0" smtClean="0">
                        <a:latin typeface="华文新魏" pitchFamily="2" charset="-122"/>
                        <a:ea typeface="华文新魏" pitchFamily="2" charset="-122"/>
                      </a:endParaRPr>
                    </a:p>
                  </a:txBody>
                  <a:tcPr anchor="ctr"/>
                </a:tc>
                <a:tc>
                  <a:txBody>
                    <a:bodyPr/>
                    <a:lstStyle/>
                    <a:p>
                      <a:r>
                        <a:rPr lang="zh-CN" altLang="en-US" sz="2000" dirty="0" smtClean="0">
                          <a:latin typeface="华文新魏" pitchFamily="2" charset="-122"/>
                          <a:ea typeface="华文新魏" pitchFamily="2" charset="-122"/>
                        </a:rPr>
                        <a:t>拉配泉</a:t>
                      </a:r>
                      <a:r>
                        <a:rPr lang="en-US" altLang="zh-CN" sz="2000" dirty="0" smtClean="0">
                          <a:latin typeface="华文新魏" pitchFamily="2" charset="-122"/>
                          <a:ea typeface="华文新魏" pitchFamily="2" charset="-122"/>
                        </a:rPr>
                        <a:t>-</a:t>
                      </a:r>
                      <a:r>
                        <a:rPr lang="zh-CN" altLang="en-US" sz="2000" dirty="0" smtClean="0">
                          <a:latin typeface="华文新魏" pitchFamily="2" charset="-122"/>
                          <a:ea typeface="华文新魏" pitchFamily="2" charset="-122"/>
                        </a:rPr>
                        <a:t>红柳沟</a:t>
                      </a:r>
                      <a:endParaRPr lang="zh-CN" altLang="en-US" sz="2000" dirty="0">
                        <a:latin typeface="华文新魏" pitchFamily="2" charset="-122"/>
                        <a:ea typeface="华文新魏" pitchFamily="2" charset="-122"/>
                      </a:endParaRPr>
                    </a:p>
                  </a:txBody>
                  <a:tcPr marL="91431" marR="91431" marT="45724" marB="45724" anchor="ctr"/>
                </a:tc>
                <a:tc>
                  <a:txBody>
                    <a:bodyPr/>
                    <a:lstStyle/>
                    <a:p>
                      <a:r>
                        <a:rPr lang="zh-CN" altLang="en-US" sz="2000" dirty="0" smtClean="0">
                          <a:latin typeface="华文新魏" pitchFamily="2" charset="-122"/>
                          <a:ea typeface="华文新魏" pitchFamily="2" charset="-122"/>
                        </a:rPr>
                        <a:t>主要发育奥陶系火山沉积岩系</a:t>
                      </a:r>
                      <a:endParaRPr lang="zh-CN" altLang="en-US" sz="2000" dirty="0">
                        <a:latin typeface="华文新魏" pitchFamily="2" charset="-122"/>
                        <a:ea typeface="华文新魏" pitchFamily="2" charset="-122"/>
                      </a:endParaRPr>
                    </a:p>
                  </a:txBody>
                  <a:tcPr marL="91431" marR="91431" marT="45724" marB="45724" anchor="ctr"/>
                </a:tc>
              </a:tr>
              <a:tr h="973129">
                <a:tc vMerge="1">
                  <a:txBody>
                    <a:bodyPr/>
                    <a:lstStyle/>
                    <a:p>
                      <a:endParaRPr lang="zh-CN" altLang="en-US" sz="2000" dirty="0" smtClean="0">
                        <a:latin typeface="华文新魏" pitchFamily="2" charset="-122"/>
                        <a:ea typeface="华文新魏" pitchFamily="2" charset="-122"/>
                      </a:endParaRPr>
                    </a:p>
                  </a:txBody>
                  <a:tcPr anchor="ctr"/>
                </a:tc>
                <a:tc>
                  <a:txBody>
                    <a:bodyPr/>
                    <a:lstStyle/>
                    <a:p>
                      <a:r>
                        <a:rPr lang="zh-CN" altLang="en-US" sz="2000" dirty="0" smtClean="0">
                          <a:latin typeface="华文新魏" pitchFamily="2" charset="-122"/>
                          <a:ea typeface="华文新魏" pitchFamily="2" charset="-122"/>
                        </a:rPr>
                        <a:t>阿斯腾塔格</a:t>
                      </a:r>
                      <a:endParaRPr lang="zh-CN" altLang="en-US" sz="2000" dirty="0">
                        <a:latin typeface="华文新魏" pitchFamily="2" charset="-122"/>
                        <a:ea typeface="华文新魏" pitchFamily="2" charset="-122"/>
                      </a:endParaRPr>
                    </a:p>
                  </a:txBody>
                  <a:tcPr marL="91431" marR="91431" marT="45724" marB="45724" anchor="ctr"/>
                </a:tc>
                <a:tc>
                  <a:txBody>
                    <a:bodyPr/>
                    <a:lstStyle/>
                    <a:p>
                      <a:r>
                        <a:rPr lang="zh-CN" altLang="en-US" sz="2000" dirty="0" smtClean="0">
                          <a:latin typeface="华文新魏" pitchFamily="2" charset="-122"/>
                          <a:ea typeface="华文新魏" pitchFamily="2" charset="-122"/>
                        </a:rPr>
                        <a:t>区内主要出露新元古界碎屑沉积岩、碳酸盐夹中酸性火山岩</a:t>
                      </a:r>
                      <a:endParaRPr lang="zh-CN" altLang="en-US" sz="2000" dirty="0">
                        <a:latin typeface="华文新魏" pitchFamily="2" charset="-122"/>
                        <a:ea typeface="华文新魏" pitchFamily="2" charset="-122"/>
                      </a:endParaRPr>
                    </a:p>
                  </a:txBody>
                  <a:tcPr marL="91431" marR="91431" marT="45724" marB="45724" anchor="ctr"/>
                </a:tc>
              </a:tr>
              <a:tr h="973129">
                <a:tc vMerge="1">
                  <a:txBody>
                    <a:bodyPr/>
                    <a:lstStyle/>
                    <a:p>
                      <a:endParaRPr lang="zh-CN" altLang="en-US" sz="2000" dirty="0" smtClean="0">
                        <a:latin typeface="华文新魏" pitchFamily="2" charset="-122"/>
                        <a:ea typeface="华文新魏" pitchFamily="2" charset="-122"/>
                      </a:endParaRPr>
                    </a:p>
                  </a:txBody>
                  <a:tcPr anchor="ctr"/>
                </a:tc>
                <a:tc>
                  <a:txBody>
                    <a:bodyPr/>
                    <a:lstStyle/>
                    <a:p>
                      <a:r>
                        <a:rPr lang="zh-CN" altLang="en-US" sz="2000" dirty="0" smtClean="0">
                          <a:latin typeface="华文新魏" pitchFamily="2" charset="-122"/>
                          <a:ea typeface="华文新魏" pitchFamily="2" charset="-122"/>
                        </a:rPr>
                        <a:t>苏拉木塔格</a:t>
                      </a:r>
                      <a:endParaRPr lang="zh-CN" altLang="en-US" sz="2000" dirty="0">
                        <a:latin typeface="华文新魏" pitchFamily="2" charset="-122"/>
                        <a:ea typeface="华文新魏" pitchFamily="2" charset="-122"/>
                      </a:endParaRPr>
                    </a:p>
                  </a:txBody>
                  <a:tcPr marL="91431" marR="91431" marT="45724" marB="45724" anchor="ctr"/>
                </a:tc>
                <a:tc>
                  <a:txBody>
                    <a:bodyPr/>
                    <a:lstStyle/>
                    <a:p>
                      <a:r>
                        <a:rPr lang="zh-CN" altLang="en-US" sz="2000" dirty="0" smtClean="0">
                          <a:latin typeface="华文新魏" pitchFamily="2" charset="-122"/>
                          <a:ea typeface="华文新魏" pitchFamily="2" charset="-122"/>
                        </a:rPr>
                        <a:t>区内主要出露古元古代阿尔金群</a:t>
                      </a:r>
                      <a:endParaRPr lang="zh-CN" altLang="en-US" sz="2000" dirty="0">
                        <a:latin typeface="华文新魏" pitchFamily="2" charset="-122"/>
                        <a:ea typeface="华文新魏" pitchFamily="2" charset="-122"/>
                      </a:endParaRPr>
                    </a:p>
                  </a:txBody>
                  <a:tcPr marL="91431" marR="91431" marT="45724" marB="45724" anchor="ctr"/>
                </a:tc>
              </a:tr>
            </a:tbl>
          </a:graphicData>
        </a:graphic>
      </p:graphicFrame>
    </p:spTree>
  </p:cSld>
  <p:clrMapOvr>
    <a:masterClrMapping/>
  </p:clrMapOvr>
  <p:transition advTm="14375"/>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a:xfrm>
            <a:off x="762000" y="228600"/>
            <a:ext cx="4995863" cy="563563"/>
          </a:xfrm>
        </p:spPr>
        <p:txBody>
          <a:bodyPr/>
          <a:lstStyle/>
          <a:p>
            <a:r>
              <a:rPr lang="zh-CN" altLang="en-US" sz="2400" smtClean="0">
                <a:ea typeface="宋体" pitchFamily="2" charset="-122"/>
              </a:rPr>
              <a:t>成果登记申报表</a:t>
            </a:r>
          </a:p>
        </p:txBody>
      </p:sp>
      <p:grpSp>
        <p:nvGrpSpPr>
          <p:cNvPr id="31747" name="组合 1"/>
          <p:cNvGrpSpPr>
            <a:grpSpLocks/>
          </p:cNvGrpSpPr>
          <p:nvPr/>
        </p:nvGrpSpPr>
        <p:grpSpPr bwMode="auto">
          <a:xfrm>
            <a:off x="720725" y="1066800"/>
            <a:ext cx="8008938" cy="4664075"/>
            <a:chOff x="720390" y="1066797"/>
            <a:chExt cx="8009273" cy="4663540"/>
          </a:xfrm>
        </p:grpSpPr>
        <p:grpSp>
          <p:nvGrpSpPr>
            <p:cNvPr id="31749" name="组合 101"/>
            <p:cNvGrpSpPr>
              <a:grpSpLocks/>
            </p:cNvGrpSpPr>
            <p:nvPr/>
          </p:nvGrpSpPr>
          <p:grpSpPr bwMode="auto">
            <a:xfrm>
              <a:off x="720390" y="2133600"/>
              <a:ext cx="8009273" cy="3596737"/>
              <a:chOff x="647366" y="2806700"/>
              <a:chExt cx="8009439" cy="3597275"/>
            </a:xfrm>
          </p:grpSpPr>
          <p:sp>
            <p:nvSpPr>
              <p:cNvPr id="103" name="AutoShape 2"/>
              <p:cNvSpPr>
                <a:spLocks noChangeArrowheads="1"/>
              </p:cNvSpPr>
              <p:nvPr/>
            </p:nvSpPr>
            <p:spPr bwMode="ltGray">
              <a:xfrm rot="10793605" flipV="1">
                <a:off x="4041653" y="4605275"/>
                <a:ext cx="1368511" cy="639784"/>
              </a:xfrm>
              <a:prstGeom prst="rightArrow">
                <a:avLst>
                  <a:gd name="adj1" fmla="val 46509"/>
                  <a:gd name="adj2" fmla="val 46998"/>
                </a:avLst>
              </a:prstGeom>
              <a:gradFill rotWithShape="0">
                <a:gsLst>
                  <a:gs pos="0">
                    <a:schemeClr val="accent1"/>
                  </a:gs>
                  <a:gs pos="100000">
                    <a:schemeClr val="accent1">
                      <a:gamma/>
                      <a:shade val="46275"/>
                      <a:invGamma/>
                      <a:alpha val="0"/>
                    </a:schemeClr>
                  </a:gs>
                </a:gsLst>
                <a:lin ang="0" scaled="1"/>
              </a:gradFill>
              <a:ln w="9525" algn="ctr">
                <a:noFill/>
                <a:miter lim="800000"/>
                <a:headEnd/>
                <a:tailEnd/>
              </a:ln>
              <a:effectLst/>
            </p:spPr>
            <p:txBody>
              <a:bodyPr wrap="none" anchor="ctr"/>
              <a:lstStyle/>
              <a:p>
                <a:pPr>
                  <a:defRPr/>
                </a:pPr>
                <a:endParaRPr lang="zh-CN" altLang="en-US">
                  <a:latin typeface="Arial" pitchFamily="34" charset="0"/>
                </a:endParaRPr>
              </a:p>
            </p:txBody>
          </p:sp>
          <p:sp>
            <p:nvSpPr>
              <p:cNvPr id="104" name="AutoShape 3"/>
              <p:cNvSpPr>
                <a:spLocks noChangeArrowheads="1"/>
              </p:cNvSpPr>
              <p:nvPr/>
            </p:nvSpPr>
            <p:spPr bwMode="ltGray">
              <a:xfrm rot="10806395" flipH="1" flipV="1">
                <a:off x="3884481" y="3906751"/>
                <a:ext cx="1335171" cy="641372"/>
              </a:xfrm>
              <a:prstGeom prst="rightArrow">
                <a:avLst>
                  <a:gd name="adj1" fmla="val 46509"/>
                  <a:gd name="adj2" fmla="val 45739"/>
                </a:avLst>
              </a:prstGeom>
              <a:gradFill rotWithShape="1">
                <a:gsLst>
                  <a:gs pos="0">
                    <a:schemeClr val="hlink">
                      <a:gamma/>
                      <a:shade val="46275"/>
                      <a:invGamma/>
                      <a:alpha val="0"/>
                    </a:schemeClr>
                  </a:gs>
                  <a:gs pos="100000">
                    <a:schemeClr val="hlink"/>
                  </a:gs>
                </a:gsLst>
                <a:lin ang="0" scaled="1"/>
              </a:gradFill>
              <a:ln w="9525" algn="ctr">
                <a:noFill/>
                <a:miter lim="800000"/>
                <a:headEnd/>
                <a:tailEnd/>
              </a:ln>
              <a:effectLst/>
            </p:spPr>
            <p:txBody>
              <a:bodyPr wrap="none" anchor="ctr"/>
              <a:lstStyle/>
              <a:p>
                <a:pPr>
                  <a:defRPr/>
                </a:pPr>
                <a:endParaRPr lang="zh-CN" altLang="en-US">
                  <a:latin typeface="Arial" pitchFamily="34" charset="0"/>
                </a:endParaRPr>
              </a:p>
            </p:txBody>
          </p:sp>
          <p:grpSp>
            <p:nvGrpSpPr>
              <p:cNvPr id="31755" name="Group 5"/>
              <p:cNvGrpSpPr>
                <a:grpSpLocks/>
              </p:cNvGrpSpPr>
              <p:nvPr/>
            </p:nvGrpSpPr>
            <p:grpSpPr bwMode="auto">
              <a:xfrm>
                <a:off x="5486400" y="3370263"/>
                <a:ext cx="3127375" cy="2563812"/>
                <a:chOff x="3448" y="1793"/>
                <a:chExt cx="1795" cy="1709"/>
              </a:xfrm>
            </p:grpSpPr>
            <p:sp>
              <p:nvSpPr>
                <p:cNvPr id="31805" name="AutoShape 6"/>
                <p:cNvSpPr>
                  <a:spLocks noChangeArrowheads="1"/>
                </p:cNvSpPr>
                <p:nvPr/>
              </p:nvSpPr>
              <p:spPr bwMode="gray">
                <a:xfrm>
                  <a:off x="3448" y="1793"/>
                  <a:ext cx="1795" cy="1709"/>
                </a:xfrm>
                <a:prstGeom prst="roundRect">
                  <a:avLst>
                    <a:gd name="adj" fmla="val 8014"/>
                  </a:avLst>
                </a:prstGeom>
                <a:solidFill>
                  <a:srgbClr val="F8F8F8"/>
                </a:solidFill>
                <a:ln w="9525">
                  <a:solidFill>
                    <a:schemeClr val="accent1"/>
                  </a:solidFill>
                  <a:round/>
                  <a:headEnd/>
                  <a:tailEnd/>
                </a:ln>
              </p:spPr>
              <p:txBody>
                <a:bodyPr wrap="none" anchor="ctr"/>
                <a:lstStyle/>
                <a:p>
                  <a:endParaRPr lang="zh-CN" altLang="en-US"/>
                </a:p>
              </p:txBody>
            </p:sp>
            <p:sp>
              <p:nvSpPr>
                <p:cNvPr id="31806" name="AutoShape 7"/>
                <p:cNvSpPr>
                  <a:spLocks noChangeArrowheads="1"/>
                </p:cNvSpPr>
                <p:nvPr/>
              </p:nvSpPr>
              <p:spPr bwMode="gray">
                <a:xfrm>
                  <a:off x="3472" y="1822"/>
                  <a:ext cx="1735" cy="1650"/>
                </a:xfrm>
                <a:prstGeom prst="roundRect">
                  <a:avLst>
                    <a:gd name="adj" fmla="val 7912"/>
                  </a:avLst>
                </a:prstGeom>
                <a:gradFill rotWithShape="1">
                  <a:gsLst>
                    <a:gs pos="0">
                      <a:srgbClr val="FFFFEC"/>
                    </a:gs>
                    <a:gs pos="100000">
                      <a:srgbClr val="FFFFCC"/>
                    </a:gs>
                  </a:gsLst>
                  <a:lin ang="5400000" scaled="1"/>
                </a:gradFill>
                <a:ln w="9525">
                  <a:noFill/>
                  <a:round/>
                  <a:headEnd/>
                  <a:tailEnd/>
                </a:ln>
              </p:spPr>
              <p:txBody>
                <a:bodyPr wrap="none" anchor="ctr"/>
                <a:lstStyle/>
                <a:p>
                  <a:endParaRPr lang="zh-CN" altLang="en-US"/>
                </a:p>
              </p:txBody>
            </p:sp>
          </p:grpSp>
          <p:grpSp>
            <p:nvGrpSpPr>
              <p:cNvPr id="31756" name="Group 8"/>
              <p:cNvGrpSpPr>
                <a:grpSpLocks/>
              </p:cNvGrpSpPr>
              <p:nvPr/>
            </p:nvGrpSpPr>
            <p:grpSpPr bwMode="auto">
              <a:xfrm>
                <a:off x="685800" y="2806700"/>
                <a:ext cx="3086100" cy="466725"/>
                <a:chOff x="752" y="1413"/>
                <a:chExt cx="1321" cy="294"/>
              </a:xfrm>
            </p:grpSpPr>
            <p:sp>
              <p:nvSpPr>
                <p:cNvPr id="138" name="AutoShape 9"/>
                <p:cNvSpPr>
                  <a:spLocks noChangeArrowheads="1"/>
                </p:cNvSpPr>
                <p:nvPr/>
              </p:nvSpPr>
              <p:spPr bwMode="gray">
                <a:xfrm>
                  <a:off x="752" y="1413"/>
                  <a:ext cx="1321" cy="294"/>
                </a:xfrm>
                <a:prstGeom prst="roundRect">
                  <a:avLst>
                    <a:gd name="adj" fmla="val 50000"/>
                  </a:avLst>
                </a:prstGeom>
                <a:gradFill rotWithShape="1">
                  <a:gsLst>
                    <a:gs pos="0">
                      <a:schemeClr val="hlink">
                        <a:gamma/>
                        <a:shade val="69804"/>
                        <a:invGamma/>
                      </a:schemeClr>
                    </a:gs>
                    <a:gs pos="50000">
                      <a:schemeClr val="hlink"/>
                    </a:gs>
                    <a:gs pos="100000">
                      <a:schemeClr val="hlink">
                        <a:gamma/>
                        <a:shade val="69804"/>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pPr>
                    <a:defRPr/>
                  </a:pPr>
                  <a:endParaRPr lang="zh-CN" altLang="en-US">
                    <a:latin typeface="Arial" pitchFamily="34" charset="0"/>
                  </a:endParaRPr>
                </a:p>
              </p:txBody>
            </p:sp>
            <p:sp>
              <p:nvSpPr>
                <p:cNvPr id="139" name="AutoShape 10"/>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zh-CN" altLang="en-US">
                    <a:latin typeface="Arial" pitchFamily="34" charset="0"/>
                  </a:endParaRPr>
                </a:p>
              </p:txBody>
            </p:sp>
            <p:sp>
              <p:nvSpPr>
                <p:cNvPr id="140" name="AutoShape 11"/>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zh-CN" altLang="en-US">
                    <a:latin typeface="Arial" pitchFamily="34" charset="0"/>
                  </a:endParaRPr>
                </a:p>
              </p:txBody>
            </p:sp>
          </p:grpSp>
          <p:grpSp>
            <p:nvGrpSpPr>
              <p:cNvPr id="31757" name="Group 12"/>
              <p:cNvGrpSpPr>
                <a:grpSpLocks/>
              </p:cNvGrpSpPr>
              <p:nvPr/>
            </p:nvGrpSpPr>
            <p:grpSpPr bwMode="auto">
              <a:xfrm>
                <a:off x="5448300" y="2806700"/>
                <a:ext cx="3086100" cy="466725"/>
                <a:chOff x="3623" y="1413"/>
                <a:chExt cx="1321" cy="294"/>
              </a:xfrm>
            </p:grpSpPr>
            <p:sp>
              <p:nvSpPr>
                <p:cNvPr id="135" name="AutoShape 13"/>
                <p:cNvSpPr>
                  <a:spLocks noChangeArrowheads="1"/>
                </p:cNvSpPr>
                <p:nvPr/>
              </p:nvSpPr>
              <p:spPr bwMode="gray">
                <a:xfrm>
                  <a:off x="3623" y="1413"/>
                  <a:ext cx="1321" cy="294"/>
                </a:xfrm>
                <a:prstGeom prst="roundRect">
                  <a:avLst>
                    <a:gd name="adj" fmla="val 50000"/>
                  </a:avLst>
                </a:prstGeom>
                <a:gradFill rotWithShape="1">
                  <a:gsLst>
                    <a:gs pos="0">
                      <a:schemeClr val="accent1">
                        <a:gamma/>
                        <a:shade val="69804"/>
                        <a:invGamma/>
                      </a:schemeClr>
                    </a:gs>
                    <a:gs pos="50000">
                      <a:schemeClr val="accent1"/>
                    </a:gs>
                    <a:gs pos="100000">
                      <a:schemeClr val="accent1">
                        <a:gamma/>
                        <a:shade val="69804"/>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pPr>
                    <a:defRPr/>
                  </a:pPr>
                  <a:endParaRPr lang="zh-CN" altLang="en-US">
                    <a:latin typeface="Arial" pitchFamily="34" charset="0"/>
                  </a:endParaRPr>
                </a:p>
              </p:txBody>
            </p:sp>
            <p:sp>
              <p:nvSpPr>
                <p:cNvPr id="136" name="AutoShape 14"/>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zh-CN" altLang="en-US">
                    <a:latin typeface="Arial" pitchFamily="34" charset="0"/>
                  </a:endParaRPr>
                </a:p>
              </p:txBody>
            </p:sp>
            <p:sp>
              <p:nvSpPr>
                <p:cNvPr id="137" name="AutoShape 15"/>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zh-CN" altLang="en-US">
                    <a:latin typeface="Arial" pitchFamily="34" charset="0"/>
                  </a:endParaRPr>
                </a:p>
              </p:txBody>
            </p:sp>
          </p:grpSp>
          <p:sp>
            <p:nvSpPr>
              <p:cNvPr id="31758" name="AutoShape 16"/>
              <p:cNvSpPr>
                <a:spLocks noChangeArrowheads="1"/>
              </p:cNvSpPr>
              <p:nvPr/>
            </p:nvSpPr>
            <p:spPr bwMode="gray">
              <a:xfrm>
                <a:off x="698500" y="3370263"/>
                <a:ext cx="3127375" cy="2563812"/>
              </a:xfrm>
              <a:prstGeom prst="roundRect">
                <a:avLst>
                  <a:gd name="adj" fmla="val 8014"/>
                </a:avLst>
              </a:prstGeom>
              <a:solidFill>
                <a:srgbClr val="F8F8F8"/>
              </a:solidFill>
              <a:ln w="9525">
                <a:solidFill>
                  <a:schemeClr val="hlink"/>
                </a:solidFill>
                <a:round/>
                <a:headEnd/>
                <a:tailEnd/>
              </a:ln>
            </p:spPr>
            <p:txBody>
              <a:bodyPr wrap="none" anchor="ctr"/>
              <a:lstStyle/>
              <a:p>
                <a:endParaRPr lang="zh-CN" altLang="en-US"/>
              </a:p>
            </p:txBody>
          </p:sp>
          <p:sp>
            <p:nvSpPr>
              <p:cNvPr id="31759" name="Text Box 18"/>
              <p:cNvSpPr txBox="1">
                <a:spLocks noChangeArrowheads="1"/>
              </p:cNvSpPr>
              <p:nvPr/>
            </p:nvSpPr>
            <p:spPr bwMode="white">
              <a:xfrm>
                <a:off x="1127125" y="2865438"/>
                <a:ext cx="2238375" cy="366712"/>
              </a:xfrm>
              <a:prstGeom prst="rect">
                <a:avLst/>
              </a:prstGeom>
              <a:noFill/>
              <a:ln w="9525" algn="ctr">
                <a:noFill/>
                <a:miter lim="800000"/>
                <a:headEnd/>
                <a:tailEnd/>
              </a:ln>
            </p:spPr>
            <p:txBody>
              <a:bodyPr>
                <a:spAutoFit/>
              </a:bodyPr>
              <a:lstStyle/>
              <a:p>
                <a:pPr algn="ctr">
                  <a:spcBef>
                    <a:spcPct val="50000"/>
                  </a:spcBef>
                </a:pPr>
                <a:r>
                  <a:rPr lang="zh-CN" altLang="en-US" b="1">
                    <a:solidFill>
                      <a:srgbClr val="F8F8F8"/>
                    </a:solidFill>
                    <a:cs typeface="Arial" charset="0"/>
                  </a:rPr>
                  <a:t>成果完成单位情况</a:t>
                </a:r>
                <a:endParaRPr lang="en-US" altLang="zh-CN" b="1">
                  <a:solidFill>
                    <a:srgbClr val="F8F8F8"/>
                  </a:solidFill>
                  <a:cs typeface="Arial" charset="0"/>
                </a:endParaRPr>
              </a:p>
            </p:txBody>
          </p:sp>
          <p:sp>
            <p:nvSpPr>
              <p:cNvPr id="31760" name="Text Box 18"/>
              <p:cNvSpPr txBox="1">
                <a:spLocks noChangeArrowheads="1"/>
              </p:cNvSpPr>
              <p:nvPr/>
            </p:nvSpPr>
            <p:spPr bwMode="white">
              <a:xfrm>
                <a:off x="5757863" y="2886075"/>
                <a:ext cx="2622347" cy="369387"/>
              </a:xfrm>
              <a:prstGeom prst="rect">
                <a:avLst/>
              </a:prstGeom>
              <a:noFill/>
              <a:ln w="9525" algn="ctr">
                <a:noFill/>
                <a:miter lim="800000"/>
                <a:headEnd/>
                <a:tailEnd/>
              </a:ln>
            </p:spPr>
            <p:txBody>
              <a:bodyPr>
                <a:spAutoFit/>
              </a:bodyPr>
              <a:lstStyle/>
              <a:p>
                <a:pPr algn="ctr">
                  <a:spcBef>
                    <a:spcPct val="50000"/>
                  </a:spcBef>
                </a:pPr>
                <a:r>
                  <a:rPr lang="zh-CN" altLang="en-US" b="1">
                    <a:solidFill>
                      <a:srgbClr val="F8F8F8"/>
                    </a:solidFill>
                    <a:cs typeface="Arial" charset="0"/>
                  </a:rPr>
                  <a:t>成果主要完成人员情况</a:t>
                </a:r>
                <a:endParaRPr lang="en-US" altLang="zh-CN" b="1">
                  <a:solidFill>
                    <a:srgbClr val="F8F8F8"/>
                  </a:solidFill>
                  <a:cs typeface="Arial" charset="0"/>
                </a:endParaRPr>
              </a:p>
            </p:txBody>
          </p:sp>
          <p:sp>
            <p:nvSpPr>
              <p:cNvPr id="31761" name="Rectangle 19"/>
              <p:cNvSpPr>
                <a:spLocks noChangeArrowheads="1"/>
              </p:cNvSpPr>
              <p:nvPr/>
            </p:nvSpPr>
            <p:spPr bwMode="gray">
              <a:xfrm>
                <a:off x="5868988" y="3463925"/>
                <a:ext cx="1011815" cy="338554"/>
              </a:xfrm>
              <a:prstGeom prst="rect">
                <a:avLst/>
              </a:prstGeom>
              <a:noFill/>
              <a:ln w="9525">
                <a:noFill/>
                <a:miter lim="800000"/>
                <a:headEnd/>
                <a:tailEnd/>
              </a:ln>
            </p:spPr>
            <p:txBody>
              <a:bodyPr wrap="none">
                <a:spAutoFit/>
              </a:bodyPr>
              <a:lstStyle/>
              <a:p>
                <a:pPr>
                  <a:buClr>
                    <a:srgbClr val="FF0066"/>
                  </a:buClr>
                  <a:buSzPct val="75000"/>
                  <a:buFont typeface="Arial" charset="0"/>
                  <a:buNone/>
                </a:pPr>
                <a:r>
                  <a:rPr lang="zh-CN" altLang="en-US" sz="1600" b="1">
                    <a:cs typeface="Arial" charset="0"/>
                  </a:rPr>
                  <a:t>基本信息</a:t>
                </a:r>
                <a:endParaRPr lang="en-US" altLang="zh-CN" sz="1600" b="1">
                  <a:cs typeface="Arial" charset="0"/>
                </a:endParaRPr>
              </a:p>
            </p:txBody>
          </p:sp>
          <p:sp>
            <p:nvSpPr>
              <p:cNvPr id="31762" name="Rectangle 20"/>
              <p:cNvSpPr>
                <a:spLocks noChangeArrowheads="1"/>
              </p:cNvSpPr>
              <p:nvPr/>
            </p:nvSpPr>
            <p:spPr bwMode="gray">
              <a:xfrm>
                <a:off x="5857875" y="4638675"/>
                <a:ext cx="1689886" cy="338554"/>
              </a:xfrm>
              <a:prstGeom prst="rect">
                <a:avLst/>
              </a:prstGeom>
              <a:noFill/>
              <a:ln w="9525">
                <a:noFill/>
                <a:miter lim="800000"/>
                <a:headEnd/>
                <a:tailEnd/>
              </a:ln>
            </p:spPr>
            <p:txBody>
              <a:bodyPr wrap="none">
                <a:spAutoFit/>
              </a:bodyPr>
              <a:lstStyle/>
              <a:p>
                <a:pPr>
                  <a:buClr>
                    <a:srgbClr val="FF0066"/>
                  </a:buClr>
                  <a:buSzPct val="75000"/>
                  <a:buFont typeface="Arial" charset="0"/>
                  <a:buNone/>
                </a:pPr>
                <a:r>
                  <a:rPr lang="en-US" altLang="zh-CN" sz="1600" b="1">
                    <a:cs typeface="Arial" charset="0"/>
                  </a:rPr>
                  <a:t> </a:t>
                </a:r>
                <a:r>
                  <a:rPr lang="zh-CN" altLang="en-US" sz="1600" b="1">
                    <a:cs typeface="Arial" charset="0"/>
                  </a:rPr>
                  <a:t>完成的主要成果</a:t>
                </a:r>
                <a:endParaRPr lang="en-US" altLang="zh-CN" sz="1600" b="1">
                  <a:cs typeface="Arial" charset="0"/>
                </a:endParaRPr>
              </a:p>
            </p:txBody>
          </p:sp>
          <p:sp>
            <p:nvSpPr>
              <p:cNvPr id="31763" name="Text Box 21"/>
              <p:cNvSpPr txBox="1">
                <a:spLocks noChangeArrowheads="1"/>
              </p:cNvSpPr>
              <p:nvPr/>
            </p:nvSpPr>
            <p:spPr bwMode="gray">
              <a:xfrm>
                <a:off x="5999163" y="3724275"/>
                <a:ext cx="2514600" cy="738664"/>
              </a:xfrm>
              <a:prstGeom prst="rect">
                <a:avLst/>
              </a:prstGeom>
              <a:noFill/>
              <a:ln w="9525" algn="ctr">
                <a:noFill/>
                <a:miter lim="800000"/>
                <a:headEnd/>
                <a:tailEnd/>
              </a:ln>
            </p:spPr>
            <p:txBody>
              <a:bodyPr>
                <a:spAutoFit/>
              </a:bodyPr>
              <a:lstStyle/>
              <a:p>
                <a:pPr eaLnBrk="0" hangingPunct="0"/>
                <a:r>
                  <a:rPr lang="zh-CN" altLang="en-US" sz="1400">
                    <a:solidFill>
                      <a:srgbClr val="1C1C1C"/>
                    </a:solidFill>
                    <a:cs typeface="Arial" charset="0"/>
                  </a:rPr>
                  <a:t>姓名、性别、出生年月、技术职称</a:t>
                </a:r>
                <a:r>
                  <a:rPr lang="en-US" altLang="zh-CN" sz="1400">
                    <a:solidFill>
                      <a:srgbClr val="1C1C1C"/>
                    </a:solidFill>
                    <a:cs typeface="Arial" charset="0"/>
                  </a:rPr>
                  <a:t>/</a:t>
                </a:r>
                <a:r>
                  <a:rPr lang="zh-CN" altLang="en-US" sz="1400">
                    <a:solidFill>
                      <a:srgbClr val="1C1C1C"/>
                    </a:solidFill>
                    <a:cs typeface="Arial" charset="0"/>
                  </a:rPr>
                  <a:t>职务、文化程度、工作单位</a:t>
                </a:r>
                <a:endParaRPr lang="en-US" altLang="zh-CN" sz="1400">
                  <a:solidFill>
                    <a:srgbClr val="1C1C1C"/>
                  </a:solidFill>
                  <a:cs typeface="Arial" charset="0"/>
                </a:endParaRPr>
              </a:p>
            </p:txBody>
          </p:sp>
          <p:grpSp>
            <p:nvGrpSpPr>
              <p:cNvPr id="31764" name="Group 23"/>
              <p:cNvGrpSpPr>
                <a:grpSpLocks/>
              </p:cNvGrpSpPr>
              <p:nvPr/>
            </p:nvGrpSpPr>
            <p:grpSpPr bwMode="auto">
              <a:xfrm>
                <a:off x="5757863" y="3533775"/>
                <a:ext cx="168275" cy="168275"/>
                <a:chOff x="2928" y="2208"/>
                <a:chExt cx="262" cy="262"/>
              </a:xfrm>
            </p:grpSpPr>
            <p:sp>
              <p:nvSpPr>
                <p:cNvPr id="49197" name="Oval 24"/>
                <p:cNvSpPr>
                  <a:spLocks noChangeArrowheads="1"/>
                </p:cNvSpPr>
                <p:nvPr/>
              </p:nvSpPr>
              <p:spPr bwMode="gray">
                <a:xfrm>
                  <a:off x="2928" y="2208"/>
                  <a:ext cx="262" cy="262"/>
                </a:xfrm>
                <a:prstGeom prst="ellipse">
                  <a:avLst/>
                </a:prstGeom>
                <a:gradFill rotWithShape="1">
                  <a:gsLst>
                    <a:gs pos="0">
                      <a:srgbClr val="C0C6D3"/>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defRPr/>
                  </a:pPr>
                  <a:endParaRPr lang="zh-CN" altLang="en-US"/>
                </a:p>
              </p:txBody>
            </p:sp>
            <p:sp>
              <p:nvSpPr>
                <p:cNvPr id="31790" name="Oval 25"/>
                <p:cNvSpPr>
                  <a:spLocks noChangeArrowheads="1"/>
                </p:cNvSpPr>
                <p:nvPr/>
              </p:nvSpPr>
              <p:spPr bwMode="gray">
                <a:xfrm>
                  <a:off x="2949" y="2230"/>
                  <a:ext cx="218" cy="218"/>
                </a:xfrm>
                <a:prstGeom prst="ellipse">
                  <a:avLst/>
                </a:prstGeom>
                <a:solidFill>
                  <a:schemeClr val="accent1"/>
                </a:solidFill>
                <a:ln w="12700">
                  <a:noFill/>
                  <a:round/>
                  <a:headEnd/>
                  <a:tailEnd/>
                </a:ln>
              </p:spPr>
              <p:txBody>
                <a:bodyPr wrap="none" anchor="ctr"/>
                <a:lstStyle/>
                <a:p>
                  <a:endParaRPr lang="zh-CN" altLang="en-US"/>
                </a:p>
              </p:txBody>
            </p:sp>
          </p:grpSp>
          <p:grpSp>
            <p:nvGrpSpPr>
              <p:cNvPr id="31765" name="Group 26"/>
              <p:cNvGrpSpPr>
                <a:grpSpLocks/>
              </p:cNvGrpSpPr>
              <p:nvPr/>
            </p:nvGrpSpPr>
            <p:grpSpPr bwMode="auto">
              <a:xfrm>
                <a:off x="5757863" y="4719638"/>
                <a:ext cx="168275" cy="168275"/>
                <a:chOff x="2928" y="2208"/>
                <a:chExt cx="262" cy="262"/>
              </a:xfrm>
            </p:grpSpPr>
            <p:sp>
              <p:nvSpPr>
                <p:cNvPr id="49195" name="Oval 27"/>
                <p:cNvSpPr>
                  <a:spLocks noChangeArrowheads="1"/>
                </p:cNvSpPr>
                <p:nvPr/>
              </p:nvSpPr>
              <p:spPr bwMode="gray">
                <a:xfrm>
                  <a:off x="2928" y="2208"/>
                  <a:ext cx="262" cy="262"/>
                </a:xfrm>
                <a:prstGeom prst="ellipse">
                  <a:avLst/>
                </a:prstGeom>
                <a:gradFill rotWithShape="1">
                  <a:gsLst>
                    <a:gs pos="0">
                      <a:srgbClr val="C0C6D3"/>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defRPr/>
                  </a:pPr>
                  <a:endParaRPr lang="zh-CN" altLang="en-US"/>
                </a:p>
              </p:txBody>
            </p:sp>
            <p:sp>
              <p:nvSpPr>
                <p:cNvPr id="31788" name="Oval 28"/>
                <p:cNvSpPr>
                  <a:spLocks noChangeArrowheads="1"/>
                </p:cNvSpPr>
                <p:nvPr/>
              </p:nvSpPr>
              <p:spPr bwMode="gray">
                <a:xfrm>
                  <a:off x="2949" y="2230"/>
                  <a:ext cx="218" cy="218"/>
                </a:xfrm>
                <a:prstGeom prst="ellipse">
                  <a:avLst/>
                </a:prstGeom>
                <a:solidFill>
                  <a:schemeClr val="accent1"/>
                </a:solidFill>
                <a:ln w="12700">
                  <a:noFill/>
                  <a:round/>
                  <a:headEnd/>
                  <a:tailEnd/>
                </a:ln>
              </p:spPr>
              <p:txBody>
                <a:bodyPr wrap="none" anchor="ctr"/>
                <a:lstStyle/>
                <a:p>
                  <a:endParaRPr lang="zh-CN" altLang="en-US"/>
                </a:p>
              </p:txBody>
            </p:sp>
          </p:grpSp>
          <p:sp>
            <p:nvSpPr>
              <p:cNvPr id="31766" name="Text Box 29"/>
              <p:cNvSpPr txBox="1">
                <a:spLocks noChangeArrowheads="1"/>
              </p:cNvSpPr>
              <p:nvPr/>
            </p:nvSpPr>
            <p:spPr bwMode="gray">
              <a:xfrm>
                <a:off x="1025525" y="5324475"/>
                <a:ext cx="2438400" cy="246286"/>
              </a:xfrm>
              <a:prstGeom prst="rect">
                <a:avLst/>
              </a:prstGeom>
              <a:noFill/>
              <a:ln w="9525" algn="ctr">
                <a:noFill/>
                <a:miter lim="800000"/>
                <a:headEnd/>
                <a:tailEnd/>
              </a:ln>
            </p:spPr>
            <p:txBody>
              <a:bodyPr>
                <a:spAutoFit/>
              </a:bodyPr>
              <a:lstStyle/>
              <a:p>
                <a:pPr>
                  <a:lnSpc>
                    <a:spcPct val="70000"/>
                  </a:lnSpc>
                  <a:spcBef>
                    <a:spcPct val="50000"/>
                  </a:spcBef>
                  <a:buFontTx/>
                  <a:buChar char="•"/>
                </a:pPr>
                <a:r>
                  <a:rPr lang="en-US" altLang="zh-CN" sz="1400">
                    <a:cs typeface="Arial" charset="0"/>
                  </a:rPr>
                  <a:t> </a:t>
                </a:r>
                <a:r>
                  <a:rPr lang="zh-CN" altLang="en-US" sz="1400">
                    <a:cs typeface="Arial" charset="0"/>
                  </a:rPr>
                  <a:t>按贡献大小依次填写</a:t>
                </a:r>
                <a:endParaRPr lang="en-US" altLang="zh-CN" sz="1400">
                  <a:cs typeface="Arial" charset="0"/>
                </a:endParaRPr>
              </a:p>
            </p:txBody>
          </p:sp>
          <p:sp>
            <p:nvSpPr>
              <p:cNvPr id="31767" name="AutoShape 30"/>
              <p:cNvSpPr>
                <a:spLocks noChangeArrowheads="1"/>
              </p:cNvSpPr>
              <p:nvPr/>
            </p:nvSpPr>
            <p:spPr bwMode="gray">
              <a:xfrm>
                <a:off x="914400" y="3597275"/>
                <a:ext cx="2698750" cy="428625"/>
              </a:xfrm>
              <a:prstGeom prst="roundRect">
                <a:avLst>
                  <a:gd name="adj" fmla="val 50000"/>
                </a:avLst>
              </a:prstGeom>
              <a:solidFill>
                <a:schemeClr val="hlink">
                  <a:alpha val="30196"/>
                </a:schemeClr>
              </a:solidFill>
              <a:ln w="57150" algn="ctr">
                <a:noFill/>
                <a:round/>
                <a:headEnd/>
                <a:tailEnd/>
              </a:ln>
            </p:spPr>
            <p:txBody>
              <a:bodyPr wrap="none" anchor="ctr"/>
              <a:lstStyle/>
              <a:p>
                <a:endParaRPr lang="zh-CN" altLang="en-US"/>
              </a:p>
            </p:txBody>
          </p:sp>
          <p:sp>
            <p:nvSpPr>
              <p:cNvPr id="31768" name="AutoShape 31"/>
              <p:cNvSpPr>
                <a:spLocks noChangeArrowheads="1"/>
              </p:cNvSpPr>
              <p:nvPr/>
            </p:nvSpPr>
            <p:spPr bwMode="gray">
              <a:xfrm>
                <a:off x="914400" y="4181475"/>
                <a:ext cx="2698750" cy="428625"/>
              </a:xfrm>
              <a:prstGeom prst="roundRect">
                <a:avLst>
                  <a:gd name="adj" fmla="val 50000"/>
                </a:avLst>
              </a:prstGeom>
              <a:solidFill>
                <a:schemeClr val="hlink">
                  <a:alpha val="30196"/>
                </a:schemeClr>
              </a:solidFill>
              <a:ln w="57150" algn="ctr">
                <a:noFill/>
                <a:round/>
                <a:headEnd/>
                <a:tailEnd/>
              </a:ln>
            </p:spPr>
            <p:txBody>
              <a:bodyPr wrap="none" anchor="ctr"/>
              <a:lstStyle/>
              <a:p>
                <a:endParaRPr lang="zh-CN" altLang="en-US"/>
              </a:p>
            </p:txBody>
          </p:sp>
          <p:sp>
            <p:nvSpPr>
              <p:cNvPr id="31769" name="AutoShape 32"/>
              <p:cNvSpPr>
                <a:spLocks noChangeArrowheads="1"/>
              </p:cNvSpPr>
              <p:nvPr/>
            </p:nvSpPr>
            <p:spPr bwMode="gray">
              <a:xfrm>
                <a:off x="914400" y="4741863"/>
                <a:ext cx="2698750" cy="428625"/>
              </a:xfrm>
              <a:prstGeom prst="roundRect">
                <a:avLst>
                  <a:gd name="adj" fmla="val 50000"/>
                </a:avLst>
              </a:prstGeom>
              <a:solidFill>
                <a:schemeClr val="hlink">
                  <a:alpha val="30196"/>
                </a:schemeClr>
              </a:solidFill>
              <a:ln w="57150" algn="ctr">
                <a:noFill/>
                <a:round/>
                <a:headEnd/>
                <a:tailEnd/>
              </a:ln>
            </p:spPr>
            <p:txBody>
              <a:bodyPr wrap="none" anchor="ctr"/>
              <a:lstStyle/>
              <a:p>
                <a:endParaRPr lang="zh-CN" altLang="en-US"/>
              </a:p>
            </p:txBody>
          </p:sp>
          <p:sp>
            <p:nvSpPr>
              <p:cNvPr id="31770" name="Rectangle 33"/>
              <p:cNvSpPr>
                <a:spLocks noChangeArrowheads="1"/>
              </p:cNvSpPr>
              <p:nvPr/>
            </p:nvSpPr>
            <p:spPr bwMode="gray">
              <a:xfrm>
                <a:off x="1017588" y="3670300"/>
                <a:ext cx="1034257" cy="286232"/>
              </a:xfrm>
              <a:prstGeom prst="rect">
                <a:avLst/>
              </a:prstGeom>
              <a:noFill/>
              <a:ln w="9525" algn="ctr">
                <a:noFill/>
                <a:miter lim="800000"/>
                <a:headEnd/>
                <a:tailEnd/>
              </a:ln>
            </p:spPr>
            <p:txBody>
              <a:bodyPr wrap="none">
                <a:spAutoFit/>
              </a:bodyPr>
              <a:lstStyle/>
              <a:p>
                <a:pPr>
                  <a:lnSpc>
                    <a:spcPct val="90000"/>
                  </a:lnSpc>
                  <a:buFont typeface="Wingdings" pitchFamily="2" charset="2"/>
                  <a:buChar char="§"/>
                </a:pPr>
                <a:r>
                  <a:rPr lang="en-US" altLang="zh-CN" sz="1400">
                    <a:cs typeface="Arial" charset="0"/>
                  </a:rPr>
                  <a:t> </a:t>
                </a:r>
                <a:r>
                  <a:rPr lang="zh-CN" altLang="en-US" sz="1400">
                    <a:cs typeface="Arial" charset="0"/>
                  </a:rPr>
                  <a:t>单位名称</a:t>
                </a:r>
                <a:endParaRPr lang="en-US" altLang="zh-CN" sz="1400">
                  <a:cs typeface="Arial" charset="0"/>
                </a:endParaRPr>
              </a:p>
            </p:txBody>
          </p:sp>
          <p:sp>
            <p:nvSpPr>
              <p:cNvPr id="31771" name="Rectangle 34"/>
              <p:cNvSpPr>
                <a:spLocks noChangeArrowheads="1"/>
              </p:cNvSpPr>
              <p:nvPr/>
            </p:nvSpPr>
            <p:spPr bwMode="gray">
              <a:xfrm>
                <a:off x="1017588" y="4254500"/>
                <a:ext cx="1034257" cy="286232"/>
              </a:xfrm>
              <a:prstGeom prst="rect">
                <a:avLst/>
              </a:prstGeom>
              <a:noFill/>
              <a:ln w="9525" algn="ctr">
                <a:noFill/>
                <a:miter lim="800000"/>
                <a:headEnd/>
                <a:tailEnd/>
              </a:ln>
            </p:spPr>
            <p:txBody>
              <a:bodyPr wrap="none">
                <a:spAutoFit/>
              </a:bodyPr>
              <a:lstStyle/>
              <a:p>
                <a:pPr>
                  <a:lnSpc>
                    <a:spcPct val="90000"/>
                  </a:lnSpc>
                  <a:buFont typeface="Wingdings" pitchFamily="2" charset="2"/>
                  <a:buChar char="§"/>
                </a:pPr>
                <a:r>
                  <a:rPr lang="en-US" altLang="zh-CN" sz="1400">
                    <a:cs typeface="Arial" charset="0"/>
                  </a:rPr>
                  <a:t> </a:t>
                </a:r>
                <a:r>
                  <a:rPr lang="zh-CN" altLang="en-US" sz="1400">
                    <a:cs typeface="Arial" charset="0"/>
                  </a:rPr>
                  <a:t>通讯地址</a:t>
                </a:r>
                <a:endParaRPr lang="en-US" altLang="zh-CN" sz="1400">
                  <a:cs typeface="Arial" charset="0"/>
                </a:endParaRPr>
              </a:p>
            </p:txBody>
          </p:sp>
          <p:sp>
            <p:nvSpPr>
              <p:cNvPr id="31772" name="Rectangle 35"/>
              <p:cNvSpPr>
                <a:spLocks noChangeArrowheads="1"/>
              </p:cNvSpPr>
              <p:nvPr/>
            </p:nvSpPr>
            <p:spPr bwMode="gray">
              <a:xfrm>
                <a:off x="1017588" y="4813300"/>
                <a:ext cx="2111475" cy="286232"/>
              </a:xfrm>
              <a:prstGeom prst="rect">
                <a:avLst/>
              </a:prstGeom>
              <a:noFill/>
              <a:ln w="9525" algn="ctr">
                <a:noFill/>
                <a:miter lim="800000"/>
                <a:headEnd/>
                <a:tailEnd/>
              </a:ln>
            </p:spPr>
            <p:txBody>
              <a:bodyPr wrap="none">
                <a:spAutoFit/>
              </a:bodyPr>
              <a:lstStyle/>
              <a:p>
                <a:pPr>
                  <a:lnSpc>
                    <a:spcPct val="90000"/>
                  </a:lnSpc>
                  <a:buFont typeface="Wingdings" pitchFamily="2" charset="2"/>
                  <a:buChar char="§"/>
                </a:pPr>
                <a:r>
                  <a:rPr lang="en-US" altLang="zh-CN" sz="1400">
                    <a:cs typeface="Arial" charset="0"/>
                  </a:rPr>
                  <a:t> </a:t>
                </a:r>
                <a:r>
                  <a:rPr lang="zh-CN" altLang="en-US" sz="1400">
                    <a:cs typeface="Arial" charset="0"/>
                  </a:rPr>
                  <a:t>联系人姓名及联系电话</a:t>
                </a:r>
                <a:endParaRPr lang="en-US" altLang="zh-CN" sz="1400">
                  <a:cs typeface="Arial" charset="0"/>
                </a:endParaRPr>
              </a:p>
            </p:txBody>
          </p:sp>
          <p:grpSp>
            <p:nvGrpSpPr>
              <p:cNvPr id="31773" name="Group 36"/>
              <p:cNvGrpSpPr>
                <a:grpSpLocks/>
              </p:cNvGrpSpPr>
              <p:nvPr/>
            </p:nvGrpSpPr>
            <p:grpSpPr bwMode="auto">
              <a:xfrm>
                <a:off x="647366" y="6080125"/>
                <a:ext cx="3212014" cy="323850"/>
                <a:chOff x="766" y="1457"/>
                <a:chExt cx="1300" cy="204"/>
              </a:xfrm>
            </p:grpSpPr>
            <p:sp>
              <p:nvSpPr>
                <p:cNvPr id="129" name="AutoShape 38"/>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zh-CN" altLang="en-US">
                    <a:latin typeface="Arial" pitchFamily="34" charset="0"/>
                  </a:endParaRPr>
                </a:p>
              </p:txBody>
            </p:sp>
            <p:sp>
              <p:nvSpPr>
                <p:cNvPr id="130" name="AutoShape 39"/>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zh-CN" altLang="en-US">
                    <a:latin typeface="Arial" pitchFamily="34" charset="0"/>
                  </a:endParaRPr>
                </a:p>
              </p:txBody>
            </p:sp>
          </p:grpSp>
          <p:grpSp>
            <p:nvGrpSpPr>
              <p:cNvPr id="31774" name="Group 41"/>
              <p:cNvGrpSpPr>
                <a:grpSpLocks/>
              </p:cNvGrpSpPr>
              <p:nvPr/>
            </p:nvGrpSpPr>
            <p:grpSpPr bwMode="auto">
              <a:xfrm>
                <a:off x="5444791" y="6080125"/>
                <a:ext cx="3212014" cy="323850"/>
                <a:chOff x="766" y="1457"/>
                <a:chExt cx="1300" cy="204"/>
              </a:xfrm>
            </p:grpSpPr>
            <p:sp>
              <p:nvSpPr>
                <p:cNvPr id="126" name="AutoShape 43"/>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zh-CN" altLang="en-US">
                    <a:latin typeface="Arial" pitchFamily="34" charset="0"/>
                  </a:endParaRPr>
                </a:p>
              </p:txBody>
            </p:sp>
            <p:sp>
              <p:nvSpPr>
                <p:cNvPr id="127" name="AutoShape 44"/>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pPr>
                    <a:defRPr/>
                  </a:pPr>
                  <a:endParaRPr lang="zh-CN" altLang="en-US">
                    <a:latin typeface="Arial" pitchFamily="34" charset="0"/>
                  </a:endParaRPr>
                </a:p>
              </p:txBody>
            </p:sp>
          </p:grpSp>
        </p:grpSp>
        <p:grpSp>
          <p:nvGrpSpPr>
            <p:cNvPr id="31750" name="组合 142"/>
            <p:cNvGrpSpPr>
              <a:grpSpLocks/>
            </p:cNvGrpSpPr>
            <p:nvPr/>
          </p:nvGrpSpPr>
          <p:grpSpPr bwMode="auto">
            <a:xfrm>
              <a:off x="1757363" y="1066797"/>
              <a:ext cx="5863280" cy="537874"/>
              <a:chOff x="1524665" y="6324600"/>
              <a:chExt cx="5864253" cy="537809"/>
            </a:xfrm>
          </p:grpSpPr>
          <p:sp>
            <p:nvSpPr>
              <p:cNvPr id="144" name="AutoShape 8"/>
              <p:cNvSpPr>
                <a:spLocks noChangeArrowheads="1"/>
              </p:cNvSpPr>
              <p:nvPr/>
            </p:nvSpPr>
            <p:spPr bwMode="auto">
              <a:xfrm>
                <a:off x="1524373" y="6324600"/>
                <a:ext cx="5562167" cy="533274"/>
              </a:xfrm>
              <a:prstGeom prst="roundRect">
                <a:avLst>
                  <a:gd name="adj" fmla="val 16667"/>
                </a:avLst>
              </a:prstGeom>
              <a:gradFill rotWithShape="1">
                <a:gsLst>
                  <a:gs pos="0">
                    <a:schemeClr val="bg1"/>
                  </a:gs>
                  <a:gs pos="50000">
                    <a:srgbClr val="EAEAEA"/>
                  </a:gs>
                  <a:gs pos="100000">
                    <a:schemeClr val="bg1"/>
                  </a:gs>
                </a:gsLst>
                <a:lin ang="2700000" scaled="1"/>
              </a:gradFill>
              <a:ln w="15875">
                <a:solidFill>
                  <a:srgbClr val="B2B2B2"/>
                </a:solidFill>
                <a:round/>
                <a:headEnd/>
                <a:tailEnd/>
              </a:ln>
              <a:effectLst/>
            </p:spPr>
            <p:txBody>
              <a:bodyPr wrap="none" anchor="ctr"/>
              <a:lstStyle/>
              <a:p>
                <a:pPr>
                  <a:defRPr/>
                </a:pPr>
                <a:endParaRPr lang="zh-CN" altLang="en-US">
                  <a:latin typeface="Arial" pitchFamily="34" charset="0"/>
                </a:endParaRPr>
              </a:p>
            </p:txBody>
          </p:sp>
          <p:sp>
            <p:nvSpPr>
              <p:cNvPr id="31752" name="TextBox 144"/>
              <p:cNvSpPr txBox="1">
                <a:spLocks noChangeArrowheads="1"/>
              </p:cNvSpPr>
              <p:nvPr/>
            </p:nvSpPr>
            <p:spPr bwMode="auto">
              <a:xfrm>
                <a:off x="1672327" y="6400800"/>
                <a:ext cx="5716591" cy="461609"/>
              </a:xfrm>
              <a:prstGeom prst="rect">
                <a:avLst/>
              </a:prstGeom>
              <a:noFill/>
              <a:ln w="9525">
                <a:noFill/>
                <a:miter lim="800000"/>
                <a:headEnd/>
                <a:tailEnd/>
              </a:ln>
            </p:spPr>
            <p:txBody>
              <a:bodyPr>
                <a:spAutoFit/>
              </a:bodyPr>
              <a:lstStyle/>
              <a:p>
                <a:r>
                  <a:rPr lang="zh-CN" altLang="en-US" sz="2400" b="1">
                    <a:latin typeface="华文新魏" pitchFamily="2" charset="-122"/>
                    <a:ea typeface="华文新魏" pitchFamily="2" charset="-122"/>
                  </a:rPr>
                  <a:t>五、成果完成单位及主要完成人员情况</a:t>
                </a:r>
              </a:p>
            </p:txBody>
          </p:sp>
        </p:grpSp>
      </p:grpSp>
      <p:sp>
        <p:nvSpPr>
          <p:cNvPr id="31748"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Tree>
  </p:cSld>
  <p:clrMapOvr>
    <a:masterClrMapping/>
  </p:clrMapOvr>
  <p:transition advTm="14375"/>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a:xfrm>
            <a:off x="762000" y="228600"/>
            <a:ext cx="5257800" cy="563563"/>
          </a:xfrm>
        </p:spPr>
        <p:txBody>
          <a:bodyPr/>
          <a:lstStyle/>
          <a:p>
            <a:r>
              <a:rPr lang="zh-CN" altLang="en-US" sz="2400" smtClean="0">
                <a:ea typeface="宋体" pitchFamily="2" charset="-122"/>
              </a:rPr>
              <a:t>成果登记申报表</a:t>
            </a:r>
            <a:r>
              <a:rPr lang="en-US" altLang="zh-CN" sz="2400" smtClean="0">
                <a:ea typeface="宋体" pitchFamily="2" charset="-122"/>
              </a:rPr>
              <a:t>-</a:t>
            </a:r>
            <a:r>
              <a:rPr lang="zh-CN" altLang="en-US" sz="2400" smtClean="0">
                <a:ea typeface="宋体" pitchFamily="2" charset="-122"/>
              </a:rPr>
              <a:t>成果证明材料目录</a:t>
            </a:r>
          </a:p>
        </p:txBody>
      </p:sp>
      <p:graphicFrame>
        <p:nvGraphicFramePr>
          <p:cNvPr id="53" name="表格 52"/>
          <p:cNvGraphicFramePr>
            <a:graphicFrameLocks noGrp="1"/>
          </p:cNvGraphicFramePr>
          <p:nvPr/>
        </p:nvGraphicFramePr>
        <p:xfrm>
          <a:off x="838200" y="762000"/>
          <a:ext cx="7620000" cy="4667254"/>
        </p:xfrm>
        <a:graphic>
          <a:graphicData uri="http://schemas.openxmlformats.org/drawingml/2006/table">
            <a:tbl>
              <a:tblPr firstRow="1" bandRow="1">
                <a:tableStyleId>{EB344D84-9AFB-497E-A393-DC336BA19D2E}</a:tableStyleId>
              </a:tblPr>
              <a:tblGrid>
                <a:gridCol w="762000"/>
                <a:gridCol w="4318000"/>
                <a:gridCol w="2540000"/>
              </a:tblGrid>
              <a:tr h="365782">
                <a:tc gridSpan="3">
                  <a:txBody>
                    <a:bodyPr/>
                    <a:lstStyle/>
                    <a:p>
                      <a:pPr algn="ctr"/>
                      <a:r>
                        <a:rPr lang="zh-CN" altLang="en-US" sz="1800" dirty="0" smtClean="0">
                          <a:solidFill>
                            <a:schemeClr val="tx1"/>
                          </a:solidFill>
                        </a:rPr>
                        <a:t>六、成果证明材料目录</a:t>
                      </a:r>
                      <a:endParaRPr lang="zh-CN" altLang="en-US" sz="1800" dirty="0">
                        <a:solidFill>
                          <a:schemeClr val="tx1"/>
                        </a:solidFill>
                      </a:endParaRPr>
                    </a:p>
                  </a:txBody>
                  <a:tcPr marT="45723" marB="45723"/>
                </a:tc>
                <a:tc hMerge="1">
                  <a:txBody>
                    <a:bodyPr/>
                    <a:lstStyle/>
                    <a:p>
                      <a:endParaRPr lang="zh-CN" altLang="en-US" dirty="0"/>
                    </a:p>
                  </a:txBody>
                  <a:tcPr/>
                </a:tc>
                <a:tc hMerge="1">
                  <a:txBody>
                    <a:bodyPr/>
                    <a:lstStyle/>
                    <a:p>
                      <a:endParaRPr lang="zh-CN" altLang="en-US" dirty="0"/>
                    </a:p>
                  </a:txBody>
                  <a:tcPr/>
                </a:tc>
              </a:tr>
              <a:tr h="307248">
                <a:tc>
                  <a:txBody>
                    <a:bodyPr/>
                    <a:lstStyle/>
                    <a:p>
                      <a:pPr algn="ctr">
                        <a:lnSpc>
                          <a:spcPts val="1600"/>
                        </a:lnSpc>
                        <a:spcAft>
                          <a:spcPts val="0"/>
                        </a:spcAft>
                      </a:pPr>
                      <a:r>
                        <a:rPr lang="zh-CN" sz="1600" kern="100" dirty="0">
                          <a:latin typeface="Times New Roman"/>
                          <a:ea typeface="宋体"/>
                          <a:cs typeface="Times New Roman"/>
                        </a:rPr>
                        <a:t>序号</a:t>
                      </a:r>
                    </a:p>
                  </a:txBody>
                  <a:tcPr marL="68580" marR="68580" marT="0" marB="0" anchor="ctr"/>
                </a:tc>
                <a:tc>
                  <a:txBody>
                    <a:bodyPr/>
                    <a:lstStyle/>
                    <a:p>
                      <a:pPr algn="ctr">
                        <a:lnSpc>
                          <a:spcPts val="1600"/>
                        </a:lnSpc>
                        <a:spcAft>
                          <a:spcPts val="0"/>
                        </a:spcAft>
                      </a:pPr>
                      <a:r>
                        <a:rPr lang="zh-CN" sz="1600" kern="100" dirty="0">
                          <a:latin typeface="Times New Roman"/>
                          <a:ea typeface="宋体"/>
                          <a:cs typeface="Times New Roman"/>
                        </a:rPr>
                        <a:t>证明材料名称</a:t>
                      </a:r>
                    </a:p>
                  </a:txBody>
                  <a:tcPr marL="68580" marR="68580" marT="0" marB="0" anchor="ctr"/>
                </a:tc>
                <a:tc>
                  <a:txBody>
                    <a:bodyPr/>
                    <a:lstStyle/>
                    <a:p>
                      <a:pPr algn="ctr">
                        <a:lnSpc>
                          <a:spcPts val="1600"/>
                        </a:lnSpc>
                        <a:spcAft>
                          <a:spcPts val="0"/>
                        </a:spcAft>
                      </a:pPr>
                      <a:r>
                        <a:rPr lang="zh-CN" sz="1600" kern="100">
                          <a:latin typeface="Times New Roman"/>
                          <a:ea typeface="宋体"/>
                          <a:cs typeface="Times New Roman"/>
                        </a:rPr>
                        <a:t>材料类型</a:t>
                      </a:r>
                    </a:p>
                  </a:txBody>
                  <a:tcPr marL="68580" marR="68580" marT="0" marB="0" anchor="ctr"/>
                </a:tc>
              </a:tr>
              <a:tr h="307248">
                <a:tc>
                  <a:txBody>
                    <a:bodyPr/>
                    <a:lstStyle/>
                    <a:p>
                      <a:pPr algn="ctr">
                        <a:lnSpc>
                          <a:spcPts val="1600"/>
                        </a:lnSpc>
                        <a:spcAft>
                          <a:spcPts val="0"/>
                        </a:spcAft>
                      </a:pPr>
                      <a:r>
                        <a:rPr lang="en-US" sz="1600" kern="100">
                          <a:latin typeface="Times New Roman"/>
                          <a:ea typeface="宋体"/>
                          <a:cs typeface="Times New Roman"/>
                        </a:rPr>
                        <a:t>1</a:t>
                      </a:r>
                      <a:endParaRPr lang="zh-CN" sz="1600" kern="100">
                        <a:latin typeface="Times New Roman"/>
                        <a:ea typeface="宋体"/>
                        <a:cs typeface="Times New Roman"/>
                      </a:endParaRPr>
                    </a:p>
                  </a:txBody>
                  <a:tcPr marL="68580" marR="68580" marT="0" marB="0" anchor="ctr"/>
                </a:tc>
                <a:tc>
                  <a:txBody>
                    <a:bodyPr/>
                    <a:lstStyle/>
                    <a:p>
                      <a:pPr>
                        <a:lnSpc>
                          <a:spcPts val="1600"/>
                        </a:lnSpc>
                        <a:spcAft>
                          <a:spcPts val="0"/>
                        </a:spcAft>
                      </a:pPr>
                      <a:r>
                        <a:rPr lang="zh-CN" sz="1600" kern="100" dirty="0">
                          <a:latin typeface="Times New Roman"/>
                          <a:ea typeface="宋体"/>
                          <a:cs typeface="Times New Roman"/>
                        </a:rPr>
                        <a:t>原始地质资料归档证明</a:t>
                      </a:r>
                    </a:p>
                  </a:txBody>
                  <a:tcPr marL="68580" marR="68580" marT="0" marB="0" anchor="ctr"/>
                </a:tc>
                <a:tc>
                  <a:txBody>
                    <a:bodyPr/>
                    <a:lstStyle/>
                    <a:p>
                      <a:pPr algn="ctr">
                        <a:lnSpc>
                          <a:spcPts val="1600"/>
                        </a:lnSpc>
                        <a:spcAft>
                          <a:spcPts val="0"/>
                        </a:spcAft>
                      </a:pPr>
                      <a:r>
                        <a:rPr lang="zh-CN" sz="1600" kern="100">
                          <a:latin typeface="Times New Roman"/>
                          <a:ea typeface="宋体"/>
                          <a:cs typeface="Times New Roman"/>
                        </a:rPr>
                        <a:t>原始地质资料归档证明</a:t>
                      </a:r>
                    </a:p>
                  </a:txBody>
                  <a:tcPr marL="68580" marR="68580" marT="0" marB="0" anchor="ctr"/>
                </a:tc>
              </a:tr>
              <a:tr h="307248">
                <a:tc>
                  <a:txBody>
                    <a:bodyPr/>
                    <a:lstStyle/>
                    <a:p>
                      <a:pPr algn="ctr">
                        <a:lnSpc>
                          <a:spcPts val="1600"/>
                        </a:lnSpc>
                        <a:spcAft>
                          <a:spcPts val="0"/>
                        </a:spcAft>
                      </a:pPr>
                      <a:r>
                        <a:rPr lang="en-US" sz="1600" kern="100">
                          <a:latin typeface="Times New Roman"/>
                          <a:ea typeface="宋体"/>
                          <a:cs typeface="Times New Roman"/>
                        </a:rPr>
                        <a:t>2</a:t>
                      </a:r>
                      <a:endParaRPr lang="zh-CN" sz="1600" kern="100">
                        <a:latin typeface="Times New Roman"/>
                        <a:ea typeface="宋体"/>
                        <a:cs typeface="Times New Roman"/>
                      </a:endParaRPr>
                    </a:p>
                  </a:txBody>
                  <a:tcPr marL="68580" marR="68580" marT="0" marB="0" anchor="ctr"/>
                </a:tc>
                <a:tc>
                  <a:txBody>
                    <a:bodyPr/>
                    <a:lstStyle/>
                    <a:p>
                      <a:pPr>
                        <a:lnSpc>
                          <a:spcPts val="1600"/>
                        </a:lnSpc>
                        <a:spcAft>
                          <a:spcPts val="0"/>
                        </a:spcAft>
                      </a:pPr>
                      <a:r>
                        <a:rPr lang="en-US" sz="1600" kern="100" dirty="0">
                          <a:latin typeface="Times New Roman"/>
                          <a:ea typeface="宋体"/>
                          <a:cs typeface="Times New Roman"/>
                        </a:rPr>
                        <a:t>**</a:t>
                      </a:r>
                      <a:r>
                        <a:rPr lang="zh-CN" sz="1600" kern="100" dirty="0">
                          <a:latin typeface="Times New Roman"/>
                          <a:ea typeface="宋体"/>
                          <a:cs typeface="Times New Roman"/>
                        </a:rPr>
                        <a:t>成果评审意见书</a:t>
                      </a:r>
                    </a:p>
                  </a:txBody>
                  <a:tcPr marL="68580" marR="68580" marT="0" marB="0" anchor="ctr"/>
                </a:tc>
                <a:tc>
                  <a:txBody>
                    <a:bodyPr/>
                    <a:lstStyle/>
                    <a:p>
                      <a:pPr algn="ctr">
                        <a:lnSpc>
                          <a:spcPts val="1600"/>
                        </a:lnSpc>
                        <a:spcAft>
                          <a:spcPts val="0"/>
                        </a:spcAft>
                      </a:pPr>
                      <a:r>
                        <a:rPr lang="zh-CN" sz="1600" kern="100">
                          <a:latin typeface="Times New Roman"/>
                          <a:ea typeface="宋体"/>
                          <a:cs typeface="Times New Roman"/>
                        </a:rPr>
                        <a:t>成果评审意见书</a:t>
                      </a:r>
                    </a:p>
                  </a:txBody>
                  <a:tcPr marL="68580" marR="68580" marT="0" marB="0" anchor="ctr"/>
                </a:tc>
              </a:tr>
              <a:tr h="307248">
                <a:tc>
                  <a:txBody>
                    <a:bodyPr/>
                    <a:lstStyle/>
                    <a:p>
                      <a:pPr algn="ctr">
                        <a:lnSpc>
                          <a:spcPts val="1600"/>
                        </a:lnSpc>
                        <a:spcAft>
                          <a:spcPts val="0"/>
                        </a:spcAft>
                      </a:pPr>
                      <a:r>
                        <a:rPr lang="en-US" sz="1600" kern="100">
                          <a:latin typeface="Times New Roman"/>
                          <a:ea typeface="宋体"/>
                          <a:cs typeface="Times New Roman"/>
                        </a:rPr>
                        <a:t>3</a:t>
                      </a:r>
                      <a:endParaRPr lang="zh-CN" sz="1600" kern="100">
                        <a:latin typeface="Times New Roman"/>
                        <a:ea typeface="宋体"/>
                        <a:cs typeface="Times New Roman"/>
                      </a:endParaRPr>
                    </a:p>
                  </a:txBody>
                  <a:tcPr marL="68580" marR="68580" marT="0" marB="0" anchor="ctr"/>
                </a:tc>
                <a:tc>
                  <a:txBody>
                    <a:bodyPr/>
                    <a:lstStyle/>
                    <a:p>
                      <a:pPr>
                        <a:lnSpc>
                          <a:spcPts val="1600"/>
                        </a:lnSpc>
                        <a:spcAft>
                          <a:spcPts val="0"/>
                        </a:spcAft>
                      </a:pPr>
                      <a:r>
                        <a:rPr lang="en-US" sz="1600" kern="100" dirty="0">
                          <a:latin typeface="Times New Roman"/>
                          <a:ea typeface="宋体"/>
                          <a:cs typeface="Times New Roman"/>
                        </a:rPr>
                        <a:t>**</a:t>
                      </a:r>
                      <a:r>
                        <a:rPr lang="zh-CN" sz="1600" kern="100" dirty="0">
                          <a:latin typeface="Times New Roman"/>
                          <a:ea typeface="宋体"/>
                          <a:cs typeface="Times New Roman"/>
                        </a:rPr>
                        <a:t>成果审查意见书</a:t>
                      </a:r>
                    </a:p>
                  </a:txBody>
                  <a:tcPr marL="68580" marR="68580" marT="0" marB="0" anchor="ctr"/>
                </a:tc>
                <a:tc>
                  <a:txBody>
                    <a:bodyPr/>
                    <a:lstStyle/>
                    <a:p>
                      <a:pPr algn="ctr">
                        <a:lnSpc>
                          <a:spcPts val="1600"/>
                        </a:lnSpc>
                        <a:spcAft>
                          <a:spcPts val="0"/>
                        </a:spcAft>
                      </a:pPr>
                      <a:r>
                        <a:rPr lang="zh-CN" sz="1600" kern="100">
                          <a:latin typeface="Times New Roman"/>
                          <a:ea typeface="宋体"/>
                          <a:cs typeface="Times New Roman"/>
                        </a:rPr>
                        <a:t>成果审查意见书</a:t>
                      </a:r>
                    </a:p>
                  </a:txBody>
                  <a:tcPr marL="68580" marR="68580" marT="0" marB="0" anchor="ctr"/>
                </a:tc>
              </a:tr>
              <a:tr h="307248">
                <a:tc>
                  <a:txBody>
                    <a:bodyPr/>
                    <a:lstStyle/>
                    <a:p>
                      <a:pPr algn="ctr">
                        <a:lnSpc>
                          <a:spcPts val="1600"/>
                        </a:lnSpc>
                        <a:spcAft>
                          <a:spcPts val="0"/>
                        </a:spcAft>
                      </a:pPr>
                      <a:r>
                        <a:rPr lang="en-US" sz="1600" kern="100">
                          <a:latin typeface="Times New Roman"/>
                          <a:ea typeface="宋体"/>
                          <a:cs typeface="Times New Roman"/>
                        </a:rPr>
                        <a:t>4</a:t>
                      </a:r>
                      <a:endParaRPr lang="zh-CN" sz="1600" kern="100">
                        <a:latin typeface="Times New Roman"/>
                        <a:ea typeface="宋体"/>
                        <a:cs typeface="Times New Roman"/>
                      </a:endParaRPr>
                    </a:p>
                  </a:txBody>
                  <a:tcPr marL="68580" marR="68580" marT="0" marB="0" anchor="ctr"/>
                </a:tc>
                <a:tc>
                  <a:txBody>
                    <a:bodyPr/>
                    <a:lstStyle/>
                    <a:p>
                      <a:pPr>
                        <a:lnSpc>
                          <a:spcPts val="1600"/>
                        </a:lnSpc>
                        <a:spcAft>
                          <a:spcPts val="0"/>
                        </a:spcAft>
                      </a:pPr>
                      <a:r>
                        <a:rPr lang="zh-CN" sz="1600" kern="100" dirty="0">
                          <a:latin typeface="Times New Roman"/>
                          <a:ea typeface="宋体"/>
                          <a:cs typeface="Times New Roman"/>
                        </a:rPr>
                        <a:t>（填写证明材料名称，如</a:t>
                      </a:r>
                      <a:r>
                        <a:rPr lang="en-US" sz="1600" kern="100" dirty="0">
                          <a:latin typeface="Times New Roman"/>
                          <a:ea typeface="宋体"/>
                          <a:cs typeface="Times New Roman"/>
                        </a:rPr>
                        <a:t>**</a:t>
                      </a:r>
                      <a:r>
                        <a:rPr lang="zh-CN" sz="1600" kern="100" dirty="0">
                          <a:latin typeface="Times New Roman"/>
                          <a:ea typeface="宋体"/>
                          <a:cs typeface="Times New Roman"/>
                        </a:rPr>
                        <a:t>鉴定报告）</a:t>
                      </a:r>
                    </a:p>
                  </a:txBody>
                  <a:tcPr marL="68580" marR="68580" marT="0" marB="0" anchor="ctr"/>
                </a:tc>
                <a:tc>
                  <a:txBody>
                    <a:bodyPr/>
                    <a:lstStyle/>
                    <a:p>
                      <a:pPr algn="ctr">
                        <a:lnSpc>
                          <a:spcPts val="1600"/>
                        </a:lnSpc>
                        <a:spcAft>
                          <a:spcPts val="0"/>
                        </a:spcAft>
                      </a:pPr>
                      <a:r>
                        <a:rPr lang="zh-CN" sz="1600" kern="100">
                          <a:latin typeface="Times New Roman"/>
                          <a:ea typeface="宋体"/>
                          <a:cs typeface="Times New Roman"/>
                        </a:rPr>
                        <a:t>应用证明</a:t>
                      </a:r>
                    </a:p>
                  </a:txBody>
                  <a:tcPr marL="68580" marR="68580" marT="0" marB="0" anchor="ctr"/>
                </a:tc>
              </a:tr>
              <a:tr h="307248">
                <a:tc>
                  <a:txBody>
                    <a:bodyPr/>
                    <a:lstStyle/>
                    <a:p>
                      <a:pPr algn="ctr">
                        <a:lnSpc>
                          <a:spcPts val="1600"/>
                        </a:lnSpc>
                        <a:spcAft>
                          <a:spcPts val="0"/>
                        </a:spcAft>
                      </a:pPr>
                      <a:r>
                        <a:rPr lang="en-US" sz="1600" kern="100">
                          <a:latin typeface="Times New Roman"/>
                          <a:ea typeface="宋体"/>
                          <a:cs typeface="Times New Roman"/>
                        </a:rPr>
                        <a:t>5</a:t>
                      </a:r>
                      <a:endParaRPr lang="zh-CN" sz="1600" kern="100">
                        <a:latin typeface="Times New Roman"/>
                        <a:ea typeface="宋体"/>
                        <a:cs typeface="Times New Roman"/>
                      </a:endParaRPr>
                    </a:p>
                  </a:txBody>
                  <a:tcPr marL="68580" marR="68580" marT="0" marB="0" anchor="ctr"/>
                </a:tc>
                <a:tc>
                  <a:txBody>
                    <a:bodyPr/>
                    <a:lstStyle/>
                    <a:p>
                      <a:pPr>
                        <a:lnSpc>
                          <a:spcPts val="1600"/>
                        </a:lnSpc>
                        <a:spcAft>
                          <a:spcPts val="0"/>
                        </a:spcAft>
                      </a:pPr>
                      <a:r>
                        <a:rPr lang="zh-CN" sz="1600" kern="100" dirty="0">
                          <a:latin typeface="Times New Roman"/>
                          <a:ea typeface="宋体"/>
                          <a:cs typeface="Times New Roman"/>
                        </a:rPr>
                        <a:t>（填写证明材料名称，如</a:t>
                      </a:r>
                      <a:r>
                        <a:rPr lang="en-US" sz="1600" kern="100" dirty="0">
                          <a:latin typeface="Times New Roman"/>
                          <a:ea typeface="宋体"/>
                          <a:cs typeface="Times New Roman"/>
                        </a:rPr>
                        <a:t>**</a:t>
                      </a:r>
                      <a:r>
                        <a:rPr lang="zh-CN" sz="1600" kern="100" dirty="0">
                          <a:latin typeface="Times New Roman"/>
                          <a:ea typeface="宋体"/>
                          <a:cs typeface="Times New Roman"/>
                        </a:rPr>
                        <a:t>验收报告）</a:t>
                      </a:r>
                    </a:p>
                  </a:txBody>
                  <a:tcPr marL="68580" marR="68580" marT="0" marB="0" anchor="ctr"/>
                </a:tc>
                <a:tc>
                  <a:txBody>
                    <a:bodyPr/>
                    <a:lstStyle/>
                    <a:p>
                      <a:pPr algn="ctr">
                        <a:lnSpc>
                          <a:spcPts val="1600"/>
                        </a:lnSpc>
                        <a:spcAft>
                          <a:spcPts val="0"/>
                        </a:spcAft>
                      </a:pPr>
                      <a:r>
                        <a:rPr lang="zh-CN" sz="1600" kern="100">
                          <a:latin typeface="Times New Roman"/>
                          <a:ea typeface="宋体"/>
                          <a:cs typeface="Times New Roman"/>
                        </a:rPr>
                        <a:t>应用证明</a:t>
                      </a:r>
                    </a:p>
                  </a:txBody>
                  <a:tcPr marL="68580" marR="68580" marT="0" marB="0" anchor="ctr"/>
                </a:tc>
              </a:tr>
              <a:tr h="307248">
                <a:tc>
                  <a:txBody>
                    <a:bodyPr/>
                    <a:lstStyle/>
                    <a:p>
                      <a:pPr algn="ctr">
                        <a:lnSpc>
                          <a:spcPts val="1600"/>
                        </a:lnSpc>
                        <a:spcAft>
                          <a:spcPts val="0"/>
                        </a:spcAft>
                      </a:pPr>
                      <a:r>
                        <a:rPr lang="en-US" sz="1600" kern="100">
                          <a:latin typeface="Times New Roman"/>
                          <a:ea typeface="宋体"/>
                          <a:cs typeface="Times New Roman"/>
                        </a:rPr>
                        <a:t>6</a:t>
                      </a:r>
                      <a:endParaRPr lang="zh-CN" sz="1600" kern="100">
                        <a:latin typeface="Times New Roman"/>
                        <a:ea typeface="宋体"/>
                        <a:cs typeface="Times New Roman"/>
                      </a:endParaRPr>
                    </a:p>
                  </a:txBody>
                  <a:tcPr marL="68580" marR="68580" marT="0" marB="0" anchor="ctr"/>
                </a:tc>
                <a:tc>
                  <a:txBody>
                    <a:bodyPr/>
                    <a:lstStyle/>
                    <a:p>
                      <a:pPr>
                        <a:lnSpc>
                          <a:spcPts val="1600"/>
                        </a:lnSpc>
                        <a:spcAft>
                          <a:spcPts val="0"/>
                        </a:spcAft>
                      </a:pPr>
                      <a:r>
                        <a:rPr lang="zh-CN" sz="1600" kern="100" dirty="0">
                          <a:latin typeface="Times New Roman"/>
                          <a:ea typeface="宋体"/>
                          <a:cs typeface="Times New Roman"/>
                        </a:rPr>
                        <a:t>（填写证明材料名称，如</a:t>
                      </a:r>
                      <a:r>
                        <a:rPr lang="en-US" sz="1600" kern="100" dirty="0">
                          <a:latin typeface="Times New Roman"/>
                          <a:ea typeface="宋体"/>
                          <a:cs typeface="Times New Roman"/>
                        </a:rPr>
                        <a:t>**</a:t>
                      </a:r>
                      <a:r>
                        <a:rPr lang="zh-CN" sz="1600" kern="100" dirty="0">
                          <a:latin typeface="Times New Roman"/>
                          <a:ea typeface="宋体"/>
                          <a:cs typeface="Times New Roman"/>
                        </a:rPr>
                        <a:t>检测报告）</a:t>
                      </a:r>
                    </a:p>
                  </a:txBody>
                  <a:tcPr marL="68580" marR="68580" marT="0" marB="0" anchor="ctr"/>
                </a:tc>
                <a:tc>
                  <a:txBody>
                    <a:bodyPr/>
                    <a:lstStyle/>
                    <a:p>
                      <a:pPr algn="ctr">
                        <a:lnSpc>
                          <a:spcPts val="1600"/>
                        </a:lnSpc>
                        <a:spcAft>
                          <a:spcPts val="0"/>
                        </a:spcAft>
                      </a:pPr>
                      <a:r>
                        <a:rPr lang="zh-CN" sz="1600" kern="100" dirty="0">
                          <a:latin typeface="Times New Roman"/>
                          <a:ea typeface="宋体"/>
                          <a:cs typeface="Times New Roman"/>
                        </a:rPr>
                        <a:t>应用证明</a:t>
                      </a:r>
                    </a:p>
                  </a:txBody>
                  <a:tcPr marL="68580" marR="68580" marT="0" marB="0" anchor="ctr"/>
                </a:tc>
              </a:tr>
              <a:tr h="307248">
                <a:tc>
                  <a:txBody>
                    <a:bodyPr/>
                    <a:lstStyle/>
                    <a:p>
                      <a:pPr algn="ctr">
                        <a:lnSpc>
                          <a:spcPts val="1600"/>
                        </a:lnSpc>
                        <a:spcAft>
                          <a:spcPts val="0"/>
                        </a:spcAft>
                      </a:pPr>
                      <a:r>
                        <a:rPr lang="en-US" sz="1600" kern="100">
                          <a:latin typeface="Times New Roman"/>
                          <a:ea typeface="宋体"/>
                          <a:cs typeface="Times New Roman"/>
                        </a:rPr>
                        <a:t>7</a:t>
                      </a:r>
                      <a:endParaRPr lang="zh-CN" sz="1600" kern="100">
                        <a:latin typeface="Times New Roman"/>
                        <a:ea typeface="宋体"/>
                        <a:cs typeface="Times New Roman"/>
                      </a:endParaRPr>
                    </a:p>
                  </a:txBody>
                  <a:tcPr marL="68580" marR="68580" marT="0" marB="0" anchor="ctr"/>
                </a:tc>
                <a:tc>
                  <a:txBody>
                    <a:bodyPr/>
                    <a:lstStyle/>
                    <a:p>
                      <a:pPr>
                        <a:lnSpc>
                          <a:spcPts val="1600"/>
                        </a:lnSpc>
                        <a:spcAft>
                          <a:spcPts val="0"/>
                        </a:spcAft>
                      </a:pPr>
                      <a:r>
                        <a:rPr lang="zh-CN" sz="1600" kern="100" dirty="0">
                          <a:latin typeface="Times New Roman"/>
                          <a:ea typeface="宋体"/>
                          <a:cs typeface="Times New Roman"/>
                        </a:rPr>
                        <a:t>（填写证明材料名称，如</a:t>
                      </a:r>
                      <a:r>
                        <a:rPr lang="en-US" sz="1600" kern="100" dirty="0">
                          <a:latin typeface="Times New Roman"/>
                          <a:ea typeface="宋体"/>
                          <a:cs typeface="Times New Roman"/>
                        </a:rPr>
                        <a:t>**</a:t>
                      </a:r>
                      <a:r>
                        <a:rPr lang="zh-CN" sz="1600" kern="100" dirty="0">
                          <a:latin typeface="Times New Roman"/>
                          <a:ea typeface="宋体"/>
                          <a:cs typeface="Times New Roman"/>
                        </a:rPr>
                        <a:t>应用报告）</a:t>
                      </a:r>
                    </a:p>
                  </a:txBody>
                  <a:tcPr marL="68580" marR="68580" marT="0" marB="0" anchor="ctr"/>
                </a:tc>
                <a:tc>
                  <a:txBody>
                    <a:bodyPr/>
                    <a:lstStyle/>
                    <a:p>
                      <a:pPr algn="ctr">
                        <a:lnSpc>
                          <a:spcPts val="1600"/>
                        </a:lnSpc>
                        <a:spcAft>
                          <a:spcPts val="0"/>
                        </a:spcAft>
                      </a:pPr>
                      <a:r>
                        <a:rPr lang="zh-CN" sz="1600" kern="100" dirty="0">
                          <a:latin typeface="Times New Roman"/>
                          <a:ea typeface="宋体"/>
                          <a:cs typeface="Times New Roman"/>
                        </a:rPr>
                        <a:t>应用证明</a:t>
                      </a:r>
                    </a:p>
                  </a:txBody>
                  <a:tcPr marL="68580" marR="68580" marT="0" marB="0" anchor="ctr"/>
                </a:tc>
              </a:tr>
              <a:tr h="307248">
                <a:tc>
                  <a:txBody>
                    <a:bodyPr/>
                    <a:lstStyle/>
                    <a:p>
                      <a:pPr algn="ctr">
                        <a:lnSpc>
                          <a:spcPts val="1600"/>
                        </a:lnSpc>
                        <a:spcAft>
                          <a:spcPts val="0"/>
                        </a:spcAft>
                      </a:pPr>
                      <a:r>
                        <a:rPr lang="en-US" sz="1600" kern="100">
                          <a:latin typeface="Times New Roman"/>
                          <a:ea typeface="宋体"/>
                          <a:cs typeface="Times New Roman"/>
                        </a:rPr>
                        <a:t>8</a:t>
                      </a:r>
                      <a:endParaRPr lang="zh-CN" sz="1600" kern="100">
                        <a:latin typeface="Times New Roman"/>
                        <a:ea typeface="宋体"/>
                        <a:cs typeface="Times New Roman"/>
                      </a:endParaRPr>
                    </a:p>
                  </a:txBody>
                  <a:tcPr marL="68580" marR="68580" marT="0" marB="0" anchor="ctr"/>
                </a:tc>
                <a:tc>
                  <a:txBody>
                    <a:bodyPr/>
                    <a:lstStyle/>
                    <a:p>
                      <a:pPr>
                        <a:spcAft>
                          <a:spcPts val="0"/>
                        </a:spcAft>
                      </a:pPr>
                      <a:r>
                        <a:rPr lang="zh-CN" sz="1600" kern="100">
                          <a:latin typeface="Times New Roman"/>
                          <a:ea typeface="宋体"/>
                          <a:cs typeface="Times New Roman"/>
                        </a:rPr>
                        <a:t>（填写证明材料名称，如</a:t>
                      </a:r>
                      <a:r>
                        <a:rPr lang="en-US" sz="1600" kern="100">
                          <a:latin typeface="Times New Roman"/>
                          <a:ea typeface="宋体"/>
                          <a:cs typeface="Times New Roman"/>
                        </a:rPr>
                        <a:t>**</a:t>
                      </a:r>
                      <a:r>
                        <a:rPr lang="zh-CN" sz="1600" kern="100">
                          <a:latin typeface="Times New Roman"/>
                          <a:ea typeface="宋体"/>
                          <a:cs typeface="Times New Roman"/>
                        </a:rPr>
                        <a:t>专利证书）</a:t>
                      </a:r>
                    </a:p>
                  </a:txBody>
                  <a:tcPr marL="68580" marR="68580" marT="0" marB="0" anchor="ctr"/>
                </a:tc>
                <a:tc>
                  <a:txBody>
                    <a:bodyPr/>
                    <a:lstStyle/>
                    <a:p>
                      <a:pPr algn="ctr">
                        <a:lnSpc>
                          <a:spcPts val="1600"/>
                        </a:lnSpc>
                        <a:spcAft>
                          <a:spcPts val="0"/>
                        </a:spcAft>
                      </a:pPr>
                      <a:r>
                        <a:rPr lang="zh-CN" sz="1600" kern="100" dirty="0">
                          <a:latin typeface="Times New Roman"/>
                          <a:ea typeface="宋体"/>
                          <a:cs typeface="Times New Roman"/>
                        </a:rPr>
                        <a:t>知识产权证明</a:t>
                      </a:r>
                    </a:p>
                  </a:txBody>
                  <a:tcPr marL="68580" marR="68580" marT="0" marB="0" anchor="ctr"/>
                </a:tc>
              </a:tr>
              <a:tr h="307248">
                <a:tc>
                  <a:txBody>
                    <a:bodyPr/>
                    <a:lstStyle/>
                    <a:p>
                      <a:pPr algn="ctr">
                        <a:lnSpc>
                          <a:spcPts val="1600"/>
                        </a:lnSpc>
                        <a:spcAft>
                          <a:spcPts val="0"/>
                        </a:spcAft>
                      </a:pPr>
                      <a:r>
                        <a:rPr lang="en-US" sz="1600" kern="100">
                          <a:latin typeface="Times New Roman"/>
                          <a:ea typeface="宋体"/>
                          <a:cs typeface="Times New Roman"/>
                        </a:rPr>
                        <a:t>9</a:t>
                      </a:r>
                      <a:endParaRPr lang="zh-CN" sz="1600" kern="100">
                        <a:latin typeface="Times New Roman"/>
                        <a:ea typeface="宋体"/>
                        <a:cs typeface="Times New Roman"/>
                      </a:endParaRPr>
                    </a:p>
                  </a:txBody>
                  <a:tcPr marL="68580" marR="68580" marT="0" marB="0" anchor="ctr"/>
                </a:tc>
                <a:tc>
                  <a:txBody>
                    <a:bodyPr/>
                    <a:lstStyle/>
                    <a:p>
                      <a:pPr>
                        <a:spcAft>
                          <a:spcPts val="0"/>
                        </a:spcAft>
                      </a:pPr>
                      <a:r>
                        <a:rPr lang="zh-CN" sz="1600" kern="100">
                          <a:latin typeface="Times New Roman"/>
                          <a:ea typeface="宋体"/>
                          <a:cs typeface="Times New Roman"/>
                        </a:rPr>
                        <a:t>（填写证明材料名称，如</a:t>
                      </a:r>
                      <a:r>
                        <a:rPr lang="en-US" sz="1600" kern="100">
                          <a:latin typeface="Times New Roman"/>
                          <a:ea typeface="宋体"/>
                          <a:cs typeface="Times New Roman"/>
                        </a:rPr>
                        <a:t>**</a:t>
                      </a:r>
                      <a:r>
                        <a:rPr lang="zh-CN" sz="1600" kern="100">
                          <a:latin typeface="Times New Roman"/>
                          <a:ea typeface="宋体"/>
                          <a:cs typeface="Times New Roman"/>
                        </a:rPr>
                        <a:t>软件登记证书）</a:t>
                      </a:r>
                    </a:p>
                  </a:txBody>
                  <a:tcPr marL="68580" marR="68580" marT="0" marB="0" anchor="ctr"/>
                </a:tc>
                <a:tc>
                  <a:txBody>
                    <a:bodyPr/>
                    <a:lstStyle/>
                    <a:p>
                      <a:pPr algn="ctr">
                        <a:lnSpc>
                          <a:spcPts val="1600"/>
                        </a:lnSpc>
                        <a:spcAft>
                          <a:spcPts val="0"/>
                        </a:spcAft>
                      </a:pPr>
                      <a:r>
                        <a:rPr lang="zh-CN" sz="1600" kern="100" dirty="0">
                          <a:latin typeface="Times New Roman"/>
                          <a:ea typeface="宋体"/>
                          <a:cs typeface="Times New Roman"/>
                        </a:rPr>
                        <a:t>知识产权证明</a:t>
                      </a:r>
                    </a:p>
                  </a:txBody>
                  <a:tcPr marL="68580" marR="68580" marT="0" marB="0" anchor="ctr"/>
                </a:tc>
              </a:tr>
              <a:tr h="307248">
                <a:tc>
                  <a:txBody>
                    <a:bodyPr/>
                    <a:lstStyle/>
                    <a:p>
                      <a:pPr algn="ctr">
                        <a:lnSpc>
                          <a:spcPts val="1600"/>
                        </a:lnSpc>
                        <a:spcAft>
                          <a:spcPts val="0"/>
                        </a:spcAft>
                      </a:pPr>
                      <a:r>
                        <a:rPr lang="en-US" sz="1600" kern="100">
                          <a:latin typeface="Times New Roman"/>
                          <a:ea typeface="宋体"/>
                          <a:cs typeface="Times New Roman"/>
                        </a:rPr>
                        <a:t>10</a:t>
                      </a:r>
                      <a:endParaRPr lang="zh-CN" sz="1600" kern="100">
                        <a:latin typeface="Times New Roman"/>
                        <a:ea typeface="宋体"/>
                        <a:cs typeface="Times New Roman"/>
                      </a:endParaRPr>
                    </a:p>
                  </a:txBody>
                  <a:tcPr marL="68580" marR="68580" marT="0" marB="0" anchor="ctr"/>
                </a:tc>
                <a:tc>
                  <a:txBody>
                    <a:bodyPr/>
                    <a:lstStyle/>
                    <a:p>
                      <a:pPr>
                        <a:spcAft>
                          <a:spcPts val="0"/>
                        </a:spcAft>
                      </a:pPr>
                      <a:r>
                        <a:rPr lang="zh-CN" sz="1600" kern="100">
                          <a:latin typeface="Times New Roman"/>
                          <a:ea typeface="宋体"/>
                          <a:cs typeface="Times New Roman"/>
                        </a:rPr>
                        <a:t>（填写证明材料名称，如</a:t>
                      </a:r>
                      <a:r>
                        <a:rPr lang="en-US" sz="1600" kern="100">
                          <a:latin typeface="Times New Roman"/>
                          <a:ea typeface="宋体"/>
                          <a:cs typeface="Times New Roman"/>
                        </a:rPr>
                        <a:t>**</a:t>
                      </a:r>
                      <a:r>
                        <a:rPr lang="zh-CN" sz="1600" kern="100">
                          <a:latin typeface="Times New Roman"/>
                          <a:ea typeface="宋体"/>
                          <a:cs typeface="Times New Roman"/>
                        </a:rPr>
                        <a:t>储量证明）</a:t>
                      </a:r>
                    </a:p>
                  </a:txBody>
                  <a:tcPr marL="68580" marR="68580" marT="0" marB="0" anchor="ctr"/>
                </a:tc>
                <a:tc>
                  <a:txBody>
                    <a:bodyPr/>
                    <a:lstStyle/>
                    <a:p>
                      <a:pPr algn="ctr">
                        <a:lnSpc>
                          <a:spcPts val="1600"/>
                        </a:lnSpc>
                        <a:spcAft>
                          <a:spcPts val="0"/>
                        </a:spcAft>
                      </a:pPr>
                      <a:r>
                        <a:rPr lang="zh-CN" sz="1600" kern="100" dirty="0">
                          <a:latin typeface="Times New Roman"/>
                          <a:ea typeface="宋体"/>
                          <a:cs typeface="Times New Roman"/>
                        </a:rPr>
                        <a:t>储量证明</a:t>
                      </a:r>
                    </a:p>
                  </a:txBody>
                  <a:tcPr marL="68580" marR="68580" marT="0" marB="0" anchor="ctr"/>
                </a:tc>
              </a:tr>
              <a:tr h="307248">
                <a:tc>
                  <a:txBody>
                    <a:bodyPr/>
                    <a:lstStyle/>
                    <a:p>
                      <a:pPr algn="ctr">
                        <a:lnSpc>
                          <a:spcPts val="1600"/>
                        </a:lnSpc>
                        <a:spcAft>
                          <a:spcPts val="0"/>
                        </a:spcAft>
                      </a:pPr>
                      <a:r>
                        <a:rPr lang="en-US" sz="1600" kern="100">
                          <a:latin typeface="Times New Roman"/>
                          <a:ea typeface="宋体"/>
                          <a:cs typeface="Times New Roman"/>
                        </a:rPr>
                        <a:t>11</a:t>
                      </a:r>
                      <a:endParaRPr lang="zh-CN" sz="1600" kern="100">
                        <a:latin typeface="Times New Roman"/>
                        <a:ea typeface="宋体"/>
                        <a:cs typeface="Times New Roman"/>
                      </a:endParaRPr>
                    </a:p>
                  </a:txBody>
                  <a:tcPr marL="68580" marR="68580" marT="0" marB="0" anchor="ctr"/>
                </a:tc>
                <a:tc>
                  <a:txBody>
                    <a:bodyPr/>
                    <a:lstStyle/>
                    <a:p>
                      <a:pPr>
                        <a:spcAft>
                          <a:spcPts val="0"/>
                        </a:spcAft>
                      </a:pPr>
                      <a:r>
                        <a:rPr lang="zh-CN" sz="1600" kern="100">
                          <a:latin typeface="Times New Roman"/>
                          <a:ea typeface="宋体"/>
                          <a:cs typeface="Times New Roman"/>
                        </a:rPr>
                        <a:t>（填写证明材料名称，如</a:t>
                      </a:r>
                      <a:r>
                        <a:rPr lang="en-US" sz="1600" kern="100">
                          <a:latin typeface="Times New Roman"/>
                          <a:ea typeface="宋体"/>
                          <a:cs typeface="Times New Roman"/>
                        </a:rPr>
                        <a:t>**</a:t>
                      </a:r>
                      <a:r>
                        <a:rPr lang="zh-CN" sz="1600" kern="100">
                          <a:latin typeface="Times New Roman"/>
                          <a:ea typeface="宋体"/>
                          <a:cs typeface="Times New Roman"/>
                        </a:rPr>
                        <a:t>论文）</a:t>
                      </a:r>
                    </a:p>
                  </a:txBody>
                  <a:tcPr marL="68580" marR="68580" marT="0" marB="0" anchor="ctr"/>
                </a:tc>
                <a:tc>
                  <a:txBody>
                    <a:bodyPr/>
                    <a:lstStyle/>
                    <a:p>
                      <a:pPr algn="ctr">
                        <a:lnSpc>
                          <a:spcPts val="1600"/>
                        </a:lnSpc>
                        <a:spcAft>
                          <a:spcPts val="0"/>
                        </a:spcAft>
                      </a:pPr>
                      <a:r>
                        <a:rPr lang="zh-CN" sz="1600" kern="100" dirty="0">
                          <a:latin typeface="Times New Roman"/>
                          <a:ea typeface="宋体"/>
                          <a:cs typeface="Times New Roman"/>
                        </a:rPr>
                        <a:t>代表性论文</a:t>
                      </a:r>
                    </a:p>
                  </a:txBody>
                  <a:tcPr marL="68580" marR="68580" marT="0" marB="0" anchor="ctr"/>
                </a:tc>
              </a:tr>
              <a:tr h="307248">
                <a:tc>
                  <a:txBody>
                    <a:bodyPr/>
                    <a:lstStyle/>
                    <a:p>
                      <a:pPr algn="ctr">
                        <a:lnSpc>
                          <a:spcPts val="1600"/>
                        </a:lnSpc>
                        <a:spcAft>
                          <a:spcPts val="0"/>
                        </a:spcAft>
                      </a:pPr>
                      <a:r>
                        <a:rPr lang="en-US" sz="1600" kern="100">
                          <a:latin typeface="Times New Roman"/>
                          <a:ea typeface="宋体"/>
                          <a:cs typeface="Times New Roman"/>
                        </a:rPr>
                        <a:t>12</a:t>
                      </a:r>
                      <a:endParaRPr lang="zh-CN" sz="1600" kern="100">
                        <a:latin typeface="Times New Roman"/>
                        <a:ea typeface="宋体"/>
                        <a:cs typeface="Times New Roman"/>
                      </a:endParaRPr>
                    </a:p>
                  </a:txBody>
                  <a:tcPr marL="68580" marR="68580" marT="0" marB="0" anchor="ctr"/>
                </a:tc>
                <a:tc>
                  <a:txBody>
                    <a:bodyPr/>
                    <a:lstStyle/>
                    <a:p>
                      <a:pPr>
                        <a:spcAft>
                          <a:spcPts val="0"/>
                        </a:spcAft>
                      </a:pPr>
                      <a:r>
                        <a:rPr lang="zh-CN" sz="1600" kern="100" dirty="0">
                          <a:latin typeface="Times New Roman"/>
                          <a:ea typeface="宋体"/>
                          <a:cs typeface="Times New Roman"/>
                        </a:rPr>
                        <a:t>（填写证明材料名称，如</a:t>
                      </a:r>
                      <a:r>
                        <a:rPr lang="en-US" sz="1600" kern="100" dirty="0">
                          <a:latin typeface="Times New Roman"/>
                          <a:ea typeface="宋体"/>
                          <a:cs typeface="Times New Roman"/>
                        </a:rPr>
                        <a:t>**</a:t>
                      </a:r>
                      <a:r>
                        <a:rPr lang="zh-CN" sz="1600" kern="100" dirty="0">
                          <a:latin typeface="Times New Roman"/>
                          <a:ea typeface="宋体"/>
                          <a:cs typeface="Times New Roman"/>
                        </a:rPr>
                        <a:t>专著）</a:t>
                      </a:r>
                    </a:p>
                  </a:txBody>
                  <a:tcPr marL="68580" marR="68580" marT="0" marB="0" anchor="ctr"/>
                </a:tc>
                <a:tc>
                  <a:txBody>
                    <a:bodyPr/>
                    <a:lstStyle/>
                    <a:p>
                      <a:pPr algn="ctr">
                        <a:lnSpc>
                          <a:spcPts val="1600"/>
                        </a:lnSpc>
                        <a:spcAft>
                          <a:spcPts val="0"/>
                        </a:spcAft>
                      </a:pPr>
                      <a:r>
                        <a:rPr lang="zh-CN" sz="1600" kern="100" dirty="0">
                          <a:latin typeface="Times New Roman"/>
                          <a:ea typeface="宋体"/>
                          <a:cs typeface="Times New Roman"/>
                        </a:rPr>
                        <a:t>代表性专著</a:t>
                      </a:r>
                    </a:p>
                  </a:txBody>
                  <a:tcPr marL="68580" marR="68580" marT="0" marB="0" anchor="ctr"/>
                </a:tc>
              </a:tr>
              <a:tr h="307248">
                <a:tc>
                  <a:txBody>
                    <a:bodyPr/>
                    <a:lstStyle/>
                    <a:p>
                      <a:pPr algn="ctr">
                        <a:lnSpc>
                          <a:spcPts val="1600"/>
                        </a:lnSpc>
                        <a:spcAft>
                          <a:spcPts val="0"/>
                        </a:spcAft>
                      </a:pPr>
                      <a:r>
                        <a:rPr lang="en-US" sz="1600" kern="100">
                          <a:latin typeface="Times New Roman"/>
                          <a:ea typeface="宋体"/>
                          <a:cs typeface="Times New Roman"/>
                        </a:rPr>
                        <a:t>13</a:t>
                      </a:r>
                      <a:endParaRPr lang="zh-CN" sz="1600" kern="100">
                        <a:latin typeface="Times New Roman"/>
                        <a:ea typeface="宋体"/>
                        <a:cs typeface="Times New Roman"/>
                      </a:endParaRPr>
                    </a:p>
                  </a:txBody>
                  <a:tcPr marL="68580" marR="68580" marT="0" marB="0" anchor="ctr"/>
                </a:tc>
                <a:tc>
                  <a:txBody>
                    <a:bodyPr/>
                    <a:lstStyle/>
                    <a:p>
                      <a:pPr>
                        <a:spcAft>
                          <a:spcPts val="0"/>
                        </a:spcAft>
                      </a:pPr>
                      <a:r>
                        <a:rPr lang="zh-CN" sz="1600" kern="100" dirty="0">
                          <a:latin typeface="Times New Roman"/>
                          <a:ea typeface="宋体"/>
                          <a:cs typeface="Times New Roman"/>
                        </a:rPr>
                        <a:t>（填写其他证明材料名称）</a:t>
                      </a:r>
                    </a:p>
                  </a:txBody>
                  <a:tcPr marL="68580" marR="68580" marT="0" marB="0" anchor="ctr"/>
                </a:tc>
                <a:tc>
                  <a:txBody>
                    <a:bodyPr/>
                    <a:lstStyle/>
                    <a:p>
                      <a:pPr algn="ctr">
                        <a:lnSpc>
                          <a:spcPts val="1600"/>
                        </a:lnSpc>
                        <a:spcAft>
                          <a:spcPts val="0"/>
                        </a:spcAft>
                      </a:pPr>
                      <a:r>
                        <a:rPr lang="zh-CN" sz="1600" kern="100" dirty="0">
                          <a:latin typeface="Times New Roman"/>
                          <a:ea typeface="宋体"/>
                          <a:cs typeface="Times New Roman"/>
                        </a:rPr>
                        <a:t>其他证明材料</a:t>
                      </a:r>
                    </a:p>
                  </a:txBody>
                  <a:tcPr marL="68580" marR="68580" marT="0" marB="0" anchor="ctr"/>
                </a:tc>
              </a:tr>
            </a:tbl>
          </a:graphicData>
        </a:graphic>
      </p:graphicFrame>
      <p:sp>
        <p:nvSpPr>
          <p:cNvPr id="54" name="AutoShape 8"/>
          <p:cNvSpPr>
            <a:spLocks noChangeArrowheads="1"/>
          </p:cNvSpPr>
          <p:nvPr/>
        </p:nvSpPr>
        <p:spPr bwMode="auto">
          <a:xfrm>
            <a:off x="838200" y="5638800"/>
            <a:ext cx="7696200" cy="762000"/>
          </a:xfrm>
          <a:prstGeom prst="roundRect">
            <a:avLst>
              <a:gd name="adj" fmla="val 16667"/>
            </a:avLst>
          </a:prstGeom>
          <a:gradFill rotWithShape="1">
            <a:gsLst>
              <a:gs pos="0">
                <a:schemeClr val="bg1"/>
              </a:gs>
              <a:gs pos="50000">
                <a:srgbClr val="EAEAEA"/>
              </a:gs>
              <a:gs pos="100000">
                <a:schemeClr val="bg1"/>
              </a:gs>
            </a:gsLst>
            <a:lin ang="2700000" scaled="1"/>
          </a:gradFill>
          <a:ln w="15875">
            <a:solidFill>
              <a:srgbClr val="B2B2B2"/>
            </a:solidFill>
            <a:round/>
            <a:headEnd/>
            <a:tailEnd/>
          </a:ln>
          <a:effectLst/>
        </p:spPr>
        <p:txBody>
          <a:bodyPr wrap="none" anchor="ctr"/>
          <a:lstStyle/>
          <a:p>
            <a:pPr>
              <a:defRPr/>
            </a:pPr>
            <a:endParaRPr lang="zh-CN" altLang="en-US">
              <a:latin typeface="Arial" pitchFamily="34" charset="0"/>
            </a:endParaRPr>
          </a:p>
        </p:txBody>
      </p:sp>
      <p:sp>
        <p:nvSpPr>
          <p:cNvPr id="55" name="TextBox 54"/>
          <p:cNvSpPr txBox="1"/>
          <p:nvPr/>
        </p:nvSpPr>
        <p:spPr>
          <a:xfrm>
            <a:off x="990600" y="5638800"/>
            <a:ext cx="7467600" cy="830263"/>
          </a:xfrm>
          <a:prstGeom prst="rect">
            <a:avLst/>
          </a:prstGeom>
          <a:noFill/>
        </p:spPr>
        <p:txBody>
          <a:bodyPr>
            <a:spAutoFit/>
          </a:bodyPr>
          <a:lstStyle/>
          <a:p>
            <a:pPr>
              <a:defRPr/>
            </a:pPr>
            <a:r>
              <a:rPr lang="zh-CN" altLang="en-US" sz="1600" kern="100" dirty="0">
                <a:solidFill>
                  <a:schemeClr val="dk1"/>
                </a:solidFill>
                <a:latin typeface="Times New Roman"/>
                <a:ea typeface="宋体"/>
                <a:cs typeface="Times New Roman"/>
              </a:rPr>
              <a:t>附件使用</a:t>
            </a:r>
            <a:r>
              <a:rPr lang="en-US" sz="1600" kern="100" dirty="0">
                <a:solidFill>
                  <a:schemeClr val="dk1"/>
                </a:solidFill>
                <a:latin typeface="Times New Roman"/>
                <a:ea typeface="宋体"/>
                <a:cs typeface="Times New Roman"/>
              </a:rPr>
              <a:t>JPG</a:t>
            </a:r>
            <a:r>
              <a:rPr lang="zh-CN" altLang="en-US" sz="1600" kern="100" dirty="0">
                <a:solidFill>
                  <a:schemeClr val="dk1"/>
                </a:solidFill>
                <a:latin typeface="Times New Roman"/>
                <a:ea typeface="宋体"/>
                <a:cs typeface="Times New Roman"/>
              </a:rPr>
              <a:t>和</a:t>
            </a:r>
            <a:r>
              <a:rPr lang="en-US" sz="1600" kern="100" dirty="0">
                <a:solidFill>
                  <a:schemeClr val="dk1"/>
                </a:solidFill>
                <a:latin typeface="Times New Roman"/>
                <a:ea typeface="宋体"/>
                <a:cs typeface="Times New Roman"/>
              </a:rPr>
              <a:t>PDF</a:t>
            </a:r>
            <a:r>
              <a:rPr lang="zh-CN" altLang="en-US" sz="1600" kern="100" dirty="0">
                <a:solidFill>
                  <a:schemeClr val="dk1"/>
                </a:solidFill>
                <a:latin typeface="Times New Roman"/>
                <a:ea typeface="宋体"/>
                <a:cs typeface="Times New Roman"/>
              </a:rPr>
              <a:t>两种格式，除论文和著作为</a:t>
            </a:r>
            <a:r>
              <a:rPr lang="en-US" sz="1600" kern="100" dirty="0">
                <a:solidFill>
                  <a:schemeClr val="dk1"/>
                </a:solidFill>
                <a:latin typeface="Times New Roman"/>
                <a:ea typeface="宋体"/>
                <a:cs typeface="Times New Roman"/>
              </a:rPr>
              <a:t>PDF</a:t>
            </a:r>
            <a:r>
              <a:rPr lang="zh-CN" altLang="en-US" sz="1600" kern="100" dirty="0">
                <a:solidFill>
                  <a:schemeClr val="dk1"/>
                </a:solidFill>
                <a:latin typeface="Times New Roman"/>
                <a:ea typeface="宋体"/>
                <a:cs typeface="Times New Roman"/>
              </a:rPr>
              <a:t>格式（每个不超</a:t>
            </a:r>
            <a:r>
              <a:rPr lang="en-US" sz="1600" kern="100" dirty="0">
                <a:solidFill>
                  <a:schemeClr val="dk1"/>
                </a:solidFill>
                <a:latin typeface="Times New Roman"/>
                <a:ea typeface="宋体"/>
                <a:cs typeface="Times New Roman"/>
              </a:rPr>
              <a:t>4</a:t>
            </a:r>
            <a:r>
              <a:rPr lang="zh-CN" altLang="en-US" sz="1600" kern="100" dirty="0">
                <a:solidFill>
                  <a:schemeClr val="dk1"/>
                </a:solidFill>
                <a:latin typeface="Times New Roman"/>
                <a:ea typeface="宋体"/>
                <a:cs typeface="Times New Roman"/>
              </a:rPr>
              <a:t>兆），其余均为</a:t>
            </a:r>
            <a:r>
              <a:rPr lang="en-US" sz="1600" kern="100" dirty="0">
                <a:solidFill>
                  <a:schemeClr val="dk1"/>
                </a:solidFill>
                <a:latin typeface="Times New Roman"/>
                <a:ea typeface="宋体"/>
                <a:cs typeface="Times New Roman"/>
              </a:rPr>
              <a:t>JPG</a:t>
            </a:r>
            <a:r>
              <a:rPr lang="zh-CN" altLang="en-US" sz="1600" kern="100" dirty="0">
                <a:solidFill>
                  <a:schemeClr val="dk1"/>
                </a:solidFill>
                <a:latin typeface="Times New Roman"/>
                <a:ea typeface="宋体"/>
                <a:cs typeface="Times New Roman"/>
              </a:rPr>
              <a:t>格式（每个不超</a:t>
            </a:r>
            <a:r>
              <a:rPr lang="en-US" sz="1600" kern="100" dirty="0">
                <a:solidFill>
                  <a:schemeClr val="dk1"/>
                </a:solidFill>
                <a:latin typeface="Times New Roman"/>
                <a:ea typeface="宋体"/>
                <a:cs typeface="Times New Roman"/>
              </a:rPr>
              <a:t>200KB</a:t>
            </a:r>
            <a:r>
              <a:rPr lang="zh-CN" altLang="en-US" sz="1600" kern="100" dirty="0">
                <a:solidFill>
                  <a:schemeClr val="dk1"/>
                </a:solidFill>
                <a:latin typeface="Times New Roman"/>
                <a:ea typeface="宋体"/>
                <a:cs typeface="Times New Roman"/>
              </a:rPr>
              <a:t>）。每个</a:t>
            </a:r>
            <a:r>
              <a:rPr lang="en-US" sz="1600" kern="100" dirty="0">
                <a:solidFill>
                  <a:schemeClr val="dk1"/>
                </a:solidFill>
                <a:latin typeface="Times New Roman"/>
                <a:ea typeface="宋体"/>
                <a:cs typeface="Times New Roman"/>
              </a:rPr>
              <a:t>JPG</a:t>
            </a:r>
            <a:r>
              <a:rPr lang="zh-CN" altLang="en-US" sz="1600" kern="100" dirty="0">
                <a:solidFill>
                  <a:schemeClr val="dk1"/>
                </a:solidFill>
                <a:latin typeface="Times New Roman"/>
                <a:ea typeface="宋体"/>
                <a:cs typeface="Times New Roman"/>
              </a:rPr>
              <a:t>或</a:t>
            </a:r>
            <a:r>
              <a:rPr lang="en-US" sz="1600" kern="100" dirty="0">
                <a:solidFill>
                  <a:schemeClr val="dk1"/>
                </a:solidFill>
                <a:latin typeface="Times New Roman"/>
                <a:ea typeface="宋体"/>
                <a:cs typeface="Times New Roman"/>
              </a:rPr>
              <a:t>PDF</a:t>
            </a:r>
            <a:r>
              <a:rPr lang="zh-CN" altLang="en-US" sz="1600" kern="100" dirty="0">
                <a:solidFill>
                  <a:schemeClr val="dk1"/>
                </a:solidFill>
                <a:latin typeface="Times New Roman"/>
                <a:ea typeface="宋体"/>
                <a:cs typeface="Times New Roman"/>
              </a:rPr>
              <a:t>附件为一份单独内容的文件，附件总数不超</a:t>
            </a:r>
            <a:r>
              <a:rPr lang="en-US" sz="1600" kern="100" dirty="0">
                <a:solidFill>
                  <a:schemeClr val="dk1"/>
                </a:solidFill>
                <a:latin typeface="Times New Roman"/>
                <a:ea typeface="宋体"/>
                <a:cs typeface="Times New Roman"/>
              </a:rPr>
              <a:t>50</a:t>
            </a:r>
            <a:r>
              <a:rPr lang="zh-CN" altLang="en-US" sz="1600" kern="100" dirty="0">
                <a:solidFill>
                  <a:schemeClr val="dk1"/>
                </a:solidFill>
                <a:latin typeface="Times New Roman"/>
                <a:ea typeface="宋体"/>
                <a:cs typeface="Times New Roman"/>
              </a:rPr>
              <a:t>个。</a:t>
            </a:r>
          </a:p>
        </p:txBody>
      </p:sp>
      <p:sp>
        <p:nvSpPr>
          <p:cNvPr id="32820"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Tree>
  </p:cSld>
  <p:clrMapOvr>
    <a:masterClrMapping/>
  </p:clrMapOvr>
  <p:transition advTm="1437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3"/>
          <p:cNvGrpSpPr>
            <a:grpSpLocks/>
          </p:cNvGrpSpPr>
          <p:nvPr/>
        </p:nvGrpSpPr>
        <p:grpSpPr bwMode="auto">
          <a:xfrm>
            <a:off x="1003300" y="1352550"/>
            <a:ext cx="6804025" cy="4637088"/>
            <a:chOff x="1143000" y="1511300"/>
            <a:chExt cx="6803687" cy="4637065"/>
          </a:xfrm>
        </p:grpSpPr>
        <p:sp>
          <p:nvSpPr>
            <p:cNvPr id="29" name="AutoShape 21"/>
            <p:cNvSpPr>
              <a:spLocks noChangeArrowheads="1"/>
            </p:cNvSpPr>
            <p:nvPr/>
          </p:nvSpPr>
          <p:spPr bwMode="gray">
            <a:xfrm>
              <a:off x="1143000" y="1881186"/>
              <a:ext cx="6652882" cy="1144581"/>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a:latin typeface="Arial" pitchFamily="34" charset="0"/>
              </a:endParaRPr>
            </a:p>
          </p:txBody>
        </p:sp>
        <p:sp>
          <p:nvSpPr>
            <p:cNvPr id="33" name="AutoShape 25"/>
            <p:cNvSpPr>
              <a:spLocks noChangeArrowheads="1"/>
            </p:cNvSpPr>
            <p:nvPr/>
          </p:nvSpPr>
          <p:spPr bwMode="gray">
            <a:xfrm flipV="1">
              <a:off x="1220784" y="1511300"/>
              <a:ext cx="6502077" cy="363536"/>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headEnd/>
              <a:tailEnd/>
            </a:ln>
            <a:effectLst/>
          </p:spPr>
          <p:txBody>
            <a:bodyPr wrap="none" anchor="ctr"/>
            <a:lstStyle/>
            <a:p>
              <a:pPr>
                <a:defRPr/>
              </a:pPr>
              <a:endParaRPr lang="zh-CN" altLang="en-US">
                <a:latin typeface="Arial" pitchFamily="34" charset="0"/>
              </a:endParaRPr>
            </a:p>
          </p:txBody>
        </p:sp>
        <p:pic>
          <p:nvPicPr>
            <p:cNvPr id="8200" name="Picture 27" descr="Picture4"/>
            <p:cNvPicPr>
              <a:picLocks noChangeAspect="1" noChangeArrowheads="1"/>
            </p:cNvPicPr>
            <p:nvPr/>
          </p:nvPicPr>
          <p:blipFill>
            <a:blip r:embed="rId3"/>
            <a:srcRect/>
            <a:stretch>
              <a:fillRect/>
            </a:stretch>
          </p:blipFill>
          <p:spPr bwMode="auto">
            <a:xfrm>
              <a:off x="1200150" y="1924059"/>
              <a:ext cx="674688" cy="574687"/>
            </a:xfrm>
            <a:prstGeom prst="rect">
              <a:avLst/>
            </a:prstGeom>
            <a:noFill/>
            <a:ln w="9525">
              <a:noFill/>
              <a:miter lim="800000"/>
              <a:headEnd/>
              <a:tailEnd/>
            </a:ln>
          </p:spPr>
        </p:pic>
        <p:sp>
          <p:nvSpPr>
            <p:cNvPr id="8201" name="AutoShape 30"/>
            <p:cNvSpPr>
              <a:spLocks noChangeArrowheads="1"/>
            </p:cNvSpPr>
            <p:nvPr/>
          </p:nvSpPr>
          <p:spPr bwMode="gray">
            <a:xfrm>
              <a:off x="1630363" y="1654178"/>
              <a:ext cx="5791200" cy="457210"/>
            </a:xfrm>
            <a:prstGeom prst="roundRect">
              <a:avLst>
                <a:gd name="adj" fmla="val 16667"/>
              </a:avLst>
            </a:prstGeom>
            <a:solidFill>
              <a:srgbClr val="FEFFFF"/>
            </a:solidFill>
            <a:ln w="28575">
              <a:solidFill>
                <a:schemeClr val="accent2"/>
              </a:solidFill>
              <a:round/>
              <a:headEnd/>
              <a:tailEnd/>
            </a:ln>
          </p:spPr>
          <p:txBody>
            <a:bodyPr wrap="none" anchor="ctr"/>
            <a:lstStyle/>
            <a:p>
              <a:endParaRPr lang="zh-CN" altLang="en-US"/>
            </a:p>
          </p:txBody>
        </p:sp>
        <p:sp>
          <p:nvSpPr>
            <p:cNvPr id="8202" name="Text Box 33"/>
            <p:cNvSpPr txBox="1">
              <a:spLocks noChangeArrowheads="1"/>
            </p:cNvSpPr>
            <p:nvPr/>
          </p:nvSpPr>
          <p:spPr bwMode="gray">
            <a:xfrm>
              <a:off x="1317626" y="2201799"/>
              <a:ext cx="6507162" cy="830997"/>
            </a:xfrm>
            <a:prstGeom prst="rect">
              <a:avLst/>
            </a:prstGeom>
            <a:noFill/>
            <a:ln w="9525" algn="ctr">
              <a:noFill/>
              <a:miter lim="800000"/>
              <a:headEnd/>
              <a:tailEnd/>
            </a:ln>
          </p:spPr>
          <p:txBody>
            <a:bodyPr>
              <a:spAutoFit/>
            </a:bodyPr>
            <a:lstStyle/>
            <a:p>
              <a:pPr eaLnBrk="0" hangingPunct="0"/>
              <a:r>
                <a:rPr lang="en-US" altLang="zh-CN" sz="1600" b="1">
                  <a:solidFill>
                    <a:srgbClr val="FEFFFF"/>
                  </a:solidFill>
                </a:rPr>
                <a:t>-</a:t>
              </a:r>
              <a:r>
                <a:rPr lang="zh-CN" altLang="en-US" sz="1600" b="1">
                  <a:solidFill>
                    <a:srgbClr val="FEFFFF"/>
                  </a:solidFill>
                </a:rPr>
                <a:t>成果登记管理规定发布以来，地调局组织实施的完成评审的地质调查计划项目和工作项目成果；</a:t>
              </a:r>
              <a:endParaRPr lang="en-US" altLang="zh-CN" sz="1600" b="1">
                <a:solidFill>
                  <a:srgbClr val="FEFFFF"/>
                </a:solidFill>
              </a:endParaRPr>
            </a:p>
            <a:p>
              <a:pPr eaLnBrk="0" hangingPunct="0"/>
              <a:r>
                <a:rPr lang="en-US" altLang="zh-CN" sz="1600" b="1">
                  <a:solidFill>
                    <a:srgbClr val="FEFFFF"/>
                  </a:solidFill>
                </a:rPr>
                <a:t>-</a:t>
              </a:r>
              <a:r>
                <a:rPr lang="zh-CN" altLang="en-US" sz="1600" b="1">
                  <a:solidFill>
                    <a:srgbClr val="FEFFFF"/>
                  </a:solidFill>
                </a:rPr>
                <a:t>申报地调成果奖的项目成果。</a:t>
              </a:r>
              <a:endParaRPr lang="en-US" altLang="zh-CN" sz="1600">
                <a:solidFill>
                  <a:srgbClr val="FEFFFF"/>
                </a:solidFill>
              </a:endParaRPr>
            </a:p>
          </p:txBody>
        </p:sp>
        <p:sp>
          <p:nvSpPr>
            <p:cNvPr id="44" name="Rectangle 36"/>
            <p:cNvSpPr>
              <a:spLocks noChangeArrowheads="1"/>
            </p:cNvSpPr>
            <p:nvPr/>
          </p:nvSpPr>
          <p:spPr bwMode="black">
            <a:xfrm>
              <a:off x="2011320" y="1654174"/>
              <a:ext cx="5028950" cy="425448"/>
            </a:xfrm>
            <a:prstGeom prst="rect">
              <a:avLst/>
            </a:prstGeom>
            <a:noFill/>
            <a:ln w="9525">
              <a:noFill/>
              <a:miter lim="800000"/>
              <a:headEnd/>
              <a:tailEnd/>
            </a:ln>
            <a:effectLst/>
          </p:spPr>
          <p:txBody>
            <a:bodyPr>
              <a:spAutoFit/>
            </a:bodyPr>
            <a:lstStyle/>
            <a:p>
              <a:pPr>
                <a:lnSpc>
                  <a:spcPct val="120000"/>
                </a:lnSpc>
                <a:defRPr/>
              </a:pPr>
              <a:r>
                <a:rPr lang="en-US" altLang="zh-CN" b="1" dirty="0">
                  <a:solidFill>
                    <a:schemeClr val="accent2"/>
                  </a:solidFill>
                  <a:effectLst>
                    <a:outerShdw blurRad="38100" dist="38100" dir="2700000" algn="tl">
                      <a:srgbClr val="C0C0C0"/>
                    </a:outerShdw>
                  </a:effectLst>
                  <a:latin typeface="Arial" pitchFamily="34" charset="0"/>
                </a:rPr>
                <a:t>1.</a:t>
              </a:r>
              <a:r>
                <a:rPr lang="zh-CN" altLang="en-US" b="1" dirty="0">
                  <a:solidFill>
                    <a:schemeClr val="accent2"/>
                  </a:solidFill>
                  <a:effectLst>
                    <a:outerShdw blurRad="38100" dist="38100" dir="2700000" algn="tl">
                      <a:srgbClr val="C0C0C0"/>
                    </a:outerShdw>
                  </a:effectLst>
                  <a:latin typeface="Arial" pitchFamily="34" charset="0"/>
                </a:rPr>
                <a:t>成果登记项目范围</a:t>
              </a:r>
              <a:endParaRPr lang="en-US" altLang="zh-CN" b="1" dirty="0">
                <a:solidFill>
                  <a:schemeClr val="accent2"/>
                </a:solidFill>
                <a:effectLst>
                  <a:outerShdw blurRad="38100" dist="38100" dir="2700000" algn="tl">
                    <a:srgbClr val="C0C0C0"/>
                  </a:outerShdw>
                </a:effectLst>
                <a:latin typeface="Arial" pitchFamily="34" charset="0"/>
              </a:endParaRPr>
            </a:p>
          </p:txBody>
        </p:sp>
        <p:grpSp>
          <p:nvGrpSpPr>
            <p:cNvPr id="8204" name="组合 2"/>
            <p:cNvGrpSpPr>
              <a:grpSpLocks/>
            </p:cNvGrpSpPr>
            <p:nvPr/>
          </p:nvGrpSpPr>
          <p:grpSpPr bwMode="auto">
            <a:xfrm>
              <a:off x="1168062" y="4618800"/>
              <a:ext cx="6778625" cy="1529565"/>
              <a:chOff x="1146175" y="3101975"/>
              <a:chExt cx="6778625" cy="1529565"/>
            </a:xfrm>
          </p:grpSpPr>
          <p:sp>
            <p:nvSpPr>
              <p:cNvPr id="30" name="AutoShape 22"/>
              <p:cNvSpPr>
                <a:spLocks noChangeArrowheads="1"/>
              </p:cNvSpPr>
              <p:nvPr/>
            </p:nvSpPr>
            <p:spPr bwMode="gray">
              <a:xfrm>
                <a:off x="1146512" y="3471083"/>
                <a:ext cx="6652882" cy="1019170"/>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a:latin typeface="Arial" pitchFamily="34" charset="0"/>
                </a:endParaRPr>
              </a:p>
            </p:txBody>
          </p:sp>
          <p:sp>
            <p:nvSpPr>
              <p:cNvPr id="32" name="AutoShape 24"/>
              <p:cNvSpPr>
                <a:spLocks noChangeArrowheads="1"/>
              </p:cNvSpPr>
              <p:nvPr/>
            </p:nvSpPr>
            <p:spPr bwMode="gray">
              <a:xfrm flipV="1">
                <a:off x="1317953" y="3101198"/>
                <a:ext cx="6397307" cy="361948"/>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a:defRPr/>
                </a:pPr>
                <a:endParaRPr lang="zh-CN" altLang="en-US">
                  <a:latin typeface="Arial" pitchFamily="34" charset="0"/>
                </a:endParaRPr>
              </a:p>
            </p:txBody>
          </p:sp>
          <p:pic>
            <p:nvPicPr>
              <p:cNvPr id="8214" name="Picture 28" descr="Picture4"/>
              <p:cNvPicPr>
                <a:picLocks noChangeAspect="1" noChangeArrowheads="1"/>
              </p:cNvPicPr>
              <p:nvPr/>
            </p:nvPicPr>
            <p:blipFill>
              <a:blip r:embed="rId3"/>
              <a:srcRect/>
              <a:stretch>
                <a:fillRect/>
              </a:stretch>
            </p:blipFill>
            <p:spPr bwMode="auto">
              <a:xfrm>
                <a:off x="1196975" y="3517943"/>
                <a:ext cx="676275" cy="573100"/>
              </a:xfrm>
              <a:prstGeom prst="rect">
                <a:avLst/>
              </a:prstGeom>
              <a:noFill/>
              <a:ln w="9525">
                <a:noFill/>
                <a:miter lim="800000"/>
                <a:headEnd/>
                <a:tailEnd/>
              </a:ln>
            </p:spPr>
          </p:pic>
          <p:sp>
            <p:nvSpPr>
              <p:cNvPr id="8215" name="AutoShape 31"/>
              <p:cNvSpPr>
                <a:spLocks noChangeArrowheads="1"/>
              </p:cNvSpPr>
              <p:nvPr/>
            </p:nvSpPr>
            <p:spPr bwMode="gray">
              <a:xfrm>
                <a:off x="1630363" y="3263938"/>
                <a:ext cx="5791200" cy="457210"/>
              </a:xfrm>
              <a:prstGeom prst="roundRect">
                <a:avLst>
                  <a:gd name="adj" fmla="val 16667"/>
                </a:avLst>
              </a:prstGeom>
              <a:solidFill>
                <a:srgbClr val="FEFFFF"/>
              </a:solidFill>
              <a:ln w="28575">
                <a:solidFill>
                  <a:schemeClr val="folHlink"/>
                </a:solidFill>
                <a:round/>
                <a:headEnd/>
                <a:tailEnd/>
              </a:ln>
            </p:spPr>
            <p:txBody>
              <a:bodyPr wrap="none" anchor="ctr"/>
              <a:lstStyle/>
              <a:p>
                <a:endParaRPr lang="zh-CN" altLang="en-US"/>
              </a:p>
            </p:txBody>
          </p:sp>
          <p:sp>
            <p:nvSpPr>
              <p:cNvPr id="8216" name="Text Box 34"/>
              <p:cNvSpPr txBox="1">
                <a:spLocks noChangeArrowheads="1"/>
              </p:cNvSpPr>
              <p:nvPr/>
            </p:nvSpPr>
            <p:spPr bwMode="gray">
              <a:xfrm>
                <a:off x="1554162" y="3800525"/>
                <a:ext cx="6370638" cy="831015"/>
              </a:xfrm>
              <a:prstGeom prst="rect">
                <a:avLst/>
              </a:prstGeom>
              <a:noFill/>
              <a:ln w="9525" algn="ctr">
                <a:noFill/>
                <a:miter lim="800000"/>
                <a:headEnd/>
                <a:tailEnd/>
              </a:ln>
            </p:spPr>
            <p:txBody>
              <a:bodyPr>
                <a:spAutoFit/>
              </a:bodyPr>
              <a:lstStyle/>
              <a:p>
                <a:pPr eaLnBrk="0" hangingPunct="0"/>
                <a:r>
                  <a:rPr lang="en-US" altLang="zh-CN" sz="1600" b="1">
                    <a:solidFill>
                      <a:srgbClr val="FEFFFF"/>
                    </a:solidFill>
                  </a:rPr>
                  <a:t>-</a:t>
                </a:r>
                <a:r>
                  <a:rPr lang="zh-CN" altLang="en-US" sz="1600" b="1">
                    <a:solidFill>
                      <a:srgbClr val="FEFFFF"/>
                    </a:solidFill>
                  </a:rPr>
                  <a:t>承担单位是地质调查工作项目成果登记的申报单位；</a:t>
                </a:r>
                <a:endParaRPr lang="en-US" altLang="zh-CN" sz="1600" b="1">
                  <a:solidFill>
                    <a:srgbClr val="FEFFFF"/>
                  </a:solidFill>
                </a:endParaRPr>
              </a:p>
              <a:p>
                <a:pPr eaLnBrk="0" hangingPunct="0"/>
                <a:r>
                  <a:rPr lang="en-US" altLang="zh-CN" sz="1600" b="1">
                    <a:solidFill>
                      <a:srgbClr val="FEFFFF"/>
                    </a:solidFill>
                  </a:rPr>
                  <a:t>-</a:t>
                </a:r>
                <a:r>
                  <a:rPr lang="zh-CN" altLang="en-US" sz="1600" b="1">
                    <a:solidFill>
                      <a:srgbClr val="FEFFFF"/>
                    </a:solidFill>
                  </a:rPr>
                  <a:t>实施单位是地质调查计划项目成果登记的申报单位。</a:t>
                </a:r>
                <a:endParaRPr lang="en-US" altLang="zh-CN" sz="1600" b="1">
                  <a:solidFill>
                    <a:srgbClr val="FEFFFF"/>
                  </a:solidFill>
                </a:endParaRPr>
              </a:p>
              <a:p>
                <a:pPr eaLnBrk="0" hangingPunct="0"/>
                <a:endParaRPr lang="en-US" altLang="zh-CN" sz="1600">
                  <a:solidFill>
                    <a:srgbClr val="FEFFFF"/>
                  </a:solidFill>
                </a:endParaRPr>
              </a:p>
            </p:txBody>
          </p:sp>
          <p:sp>
            <p:nvSpPr>
              <p:cNvPr id="45" name="Rectangle 37"/>
              <p:cNvSpPr>
                <a:spLocks noChangeArrowheads="1"/>
              </p:cNvSpPr>
              <p:nvPr/>
            </p:nvSpPr>
            <p:spPr bwMode="black">
              <a:xfrm>
                <a:off x="2011657" y="3272647"/>
                <a:ext cx="5455966" cy="425448"/>
              </a:xfrm>
              <a:prstGeom prst="rect">
                <a:avLst/>
              </a:prstGeom>
              <a:noFill/>
              <a:ln w="9525">
                <a:noFill/>
                <a:miter lim="800000"/>
                <a:headEnd/>
                <a:tailEnd/>
              </a:ln>
              <a:effectLst/>
            </p:spPr>
            <p:txBody>
              <a:bodyPr>
                <a:spAutoFit/>
              </a:bodyPr>
              <a:lstStyle/>
              <a:p>
                <a:pPr>
                  <a:lnSpc>
                    <a:spcPct val="120000"/>
                  </a:lnSpc>
                  <a:defRPr/>
                </a:pPr>
                <a:r>
                  <a:rPr lang="en-US" altLang="zh-CN" b="1" dirty="0">
                    <a:solidFill>
                      <a:schemeClr val="folHlink"/>
                    </a:solidFill>
                    <a:effectLst>
                      <a:outerShdw blurRad="38100" dist="38100" dir="2700000" algn="tl">
                        <a:srgbClr val="C0C0C0"/>
                      </a:outerShdw>
                    </a:effectLst>
                    <a:latin typeface="Arial" pitchFamily="34" charset="0"/>
                  </a:rPr>
                  <a:t>3.</a:t>
                </a:r>
                <a:r>
                  <a:rPr lang="zh-CN" altLang="en-US" b="1" dirty="0">
                    <a:solidFill>
                      <a:schemeClr val="folHlink"/>
                    </a:solidFill>
                    <a:effectLst>
                      <a:outerShdw blurRad="38100" dist="38100" dir="2700000" algn="tl">
                        <a:srgbClr val="C0C0C0"/>
                      </a:outerShdw>
                    </a:effectLst>
                    <a:latin typeface="Arial" pitchFamily="34" charset="0"/>
                  </a:rPr>
                  <a:t>申报单位</a:t>
                </a:r>
                <a:endParaRPr lang="en-US" altLang="zh-CN" b="1" dirty="0">
                  <a:solidFill>
                    <a:schemeClr val="folHlink"/>
                  </a:solidFill>
                  <a:effectLst>
                    <a:outerShdw blurRad="38100" dist="38100" dir="2700000" algn="tl">
                      <a:srgbClr val="C0C0C0"/>
                    </a:outerShdw>
                  </a:effectLst>
                  <a:latin typeface="Arial" pitchFamily="34" charset="0"/>
                </a:endParaRPr>
              </a:p>
            </p:txBody>
          </p:sp>
        </p:grpSp>
        <p:grpSp>
          <p:nvGrpSpPr>
            <p:cNvPr id="8205" name="组合 1"/>
            <p:cNvGrpSpPr>
              <a:grpSpLocks/>
            </p:cNvGrpSpPr>
            <p:nvPr/>
          </p:nvGrpSpPr>
          <p:grpSpPr bwMode="auto">
            <a:xfrm>
              <a:off x="1154113" y="3123070"/>
              <a:ext cx="6653212" cy="1455738"/>
              <a:chOff x="1154113" y="4622800"/>
              <a:chExt cx="6653212" cy="1455738"/>
            </a:xfrm>
          </p:grpSpPr>
          <p:sp>
            <p:nvSpPr>
              <p:cNvPr id="31" name="AutoShape 23"/>
              <p:cNvSpPr>
                <a:spLocks noChangeArrowheads="1"/>
              </p:cNvSpPr>
              <p:nvPr/>
            </p:nvSpPr>
            <p:spPr bwMode="gray">
              <a:xfrm>
                <a:off x="1154112" y="4987458"/>
                <a:ext cx="6652881" cy="1031870"/>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a:latin typeface="Arial" pitchFamily="34" charset="0"/>
                </a:endParaRPr>
              </a:p>
            </p:txBody>
          </p:sp>
          <p:sp>
            <p:nvSpPr>
              <p:cNvPr id="34" name="AutoShape 26"/>
              <p:cNvSpPr>
                <a:spLocks noChangeArrowheads="1"/>
              </p:cNvSpPr>
              <p:nvPr/>
            </p:nvSpPr>
            <p:spPr bwMode="gray">
              <a:xfrm flipV="1">
                <a:off x="1273168" y="4622335"/>
                <a:ext cx="6475091" cy="363535"/>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hlink">
                      <a:alpha val="39999"/>
                    </a:schemeClr>
                  </a:gs>
                  <a:gs pos="100000">
                    <a:schemeClr val="hlink">
                      <a:gamma/>
                      <a:tint val="0"/>
                      <a:invGamma/>
                      <a:alpha val="0"/>
                    </a:schemeClr>
                  </a:gs>
                </a:gsLst>
                <a:lin ang="5400000" scaled="1"/>
              </a:gradFill>
              <a:ln w="9525" algn="ctr">
                <a:noFill/>
                <a:miter lim="800000"/>
                <a:headEnd/>
                <a:tailEnd/>
              </a:ln>
              <a:effectLst/>
            </p:spPr>
            <p:txBody>
              <a:bodyPr wrap="none" anchor="ctr"/>
              <a:lstStyle/>
              <a:p>
                <a:pPr>
                  <a:defRPr/>
                </a:pPr>
                <a:endParaRPr lang="zh-CN" altLang="en-US">
                  <a:latin typeface="Arial" pitchFamily="34" charset="0"/>
                </a:endParaRPr>
              </a:p>
            </p:txBody>
          </p:sp>
          <p:pic>
            <p:nvPicPr>
              <p:cNvPr id="8208" name="Picture 29" descr="Picture4"/>
              <p:cNvPicPr>
                <a:picLocks noChangeAspect="1" noChangeArrowheads="1"/>
              </p:cNvPicPr>
              <p:nvPr/>
            </p:nvPicPr>
            <p:blipFill>
              <a:blip r:embed="rId3"/>
              <a:srcRect/>
              <a:stretch>
                <a:fillRect/>
              </a:stretch>
            </p:blipFill>
            <p:spPr bwMode="auto">
              <a:xfrm>
                <a:off x="1201738" y="5029276"/>
                <a:ext cx="674687" cy="573100"/>
              </a:xfrm>
              <a:prstGeom prst="rect">
                <a:avLst/>
              </a:prstGeom>
              <a:noFill/>
              <a:ln w="9525">
                <a:noFill/>
                <a:miter lim="800000"/>
                <a:headEnd/>
                <a:tailEnd/>
              </a:ln>
            </p:spPr>
          </p:pic>
          <p:sp>
            <p:nvSpPr>
              <p:cNvPr id="8209" name="AutoShape 32"/>
              <p:cNvSpPr>
                <a:spLocks noChangeArrowheads="1"/>
              </p:cNvSpPr>
              <p:nvPr/>
            </p:nvSpPr>
            <p:spPr bwMode="gray">
              <a:xfrm>
                <a:off x="1630363" y="4765746"/>
                <a:ext cx="5791200" cy="457210"/>
              </a:xfrm>
              <a:prstGeom prst="roundRect">
                <a:avLst>
                  <a:gd name="adj" fmla="val 16667"/>
                </a:avLst>
              </a:prstGeom>
              <a:solidFill>
                <a:srgbClr val="FEFFFF"/>
              </a:solidFill>
              <a:ln w="28575">
                <a:solidFill>
                  <a:schemeClr val="hlink"/>
                </a:solidFill>
                <a:round/>
                <a:headEnd/>
                <a:tailEnd/>
              </a:ln>
            </p:spPr>
            <p:txBody>
              <a:bodyPr wrap="none" anchor="ctr"/>
              <a:lstStyle/>
              <a:p>
                <a:endParaRPr lang="zh-CN" altLang="en-US"/>
              </a:p>
            </p:txBody>
          </p:sp>
          <p:sp>
            <p:nvSpPr>
              <p:cNvPr id="8210" name="Text Box 35"/>
              <p:cNvSpPr txBox="1">
                <a:spLocks noChangeArrowheads="1"/>
              </p:cNvSpPr>
              <p:nvPr/>
            </p:nvSpPr>
            <p:spPr bwMode="gray">
              <a:xfrm>
                <a:off x="1554163" y="5247523"/>
                <a:ext cx="6019800" cy="831015"/>
              </a:xfrm>
              <a:prstGeom prst="rect">
                <a:avLst/>
              </a:prstGeom>
              <a:noFill/>
              <a:ln w="9525" algn="ctr">
                <a:noFill/>
                <a:miter lim="800000"/>
                <a:headEnd/>
                <a:tailEnd/>
              </a:ln>
            </p:spPr>
            <p:txBody>
              <a:bodyPr>
                <a:spAutoFit/>
              </a:bodyPr>
              <a:lstStyle/>
              <a:p>
                <a:pPr eaLnBrk="0" hangingPunct="0"/>
                <a:r>
                  <a:rPr lang="en-US" altLang="zh-CN" sz="1600" b="1">
                    <a:solidFill>
                      <a:srgbClr val="FEFFFF"/>
                    </a:solidFill>
                  </a:rPr>
                  <a:t>-</a:t>
                </a:r>
                <a:r>
                  <a:rPr lang="zh-CN" altLang="en-US" sz="1600" b="1">
                    <a:solidFill>
                      <a:srgbClr val="FEFFFF"/>
                    </a:solidFill>
                  </a:rPr>
                  <a:t>完成成果审查</a:t>
                </a:r>
                <a:r>
                  <a:rPr lang="en-US" altLang="zh-CN" sz="1600" b="1">
                    <a:solidFill>
                      <a:srgbClr val="FEFFFF"/>
                    </a:solidFill>
                  </a:rPr>
                  <a:t>90</a:t>
                </a:r>
                <a:r>
                  <a:rPr lang="zh-CN" altLang="en-US" sz="1600" b="1">
                    <a:solidFill>
                      <a:srgbClr val="FEFFFF"/>
                    </a:solidFill>
                  </a:rPr>
                  <a:t>日之内，向相关成果登记部门申报成果登记；</a:t>
                </a:r>
                <a:endParaRPr lang="en-US" altLang="zh-CN" sz="1600" b="1">
                  <a:solidFill>
                    <a:srgbClr val="FEFFFF"/>
                  </a:solidFill>
                </a:endParaRPr>
              </a:p>
              <a:p>
                <a:pPr eaLnBrk="0" hangingPunct="0"/>
                <a:r>
                  <a:rPr lang="en-US" altLang="zh-CN" sz="1600" b="1">
                    <a:solidFill>
                      <a:srgbClr val="FEFFFF"/>
                    </a:solidFill>
                  </a:rPr>
                  <a:t>-</a:t>
                </a:r>
                <a:r>
                  <a:rPr lang="zh-CN" altLang="en-US" sz="1600" b="1">
                    <a:solidFill>
                      <a:srgbClr val="FEFFFF"/>
                    </a:solidFill>
                  </a:rPr>
                  <a:t>成果登记与资料汇交（中国地质调查局地质调查项目地质资料管理要求）。</a:t>
                </a:r>
                <a:endParaRPr lang="en-US" altLang="zh-CN" sz="1600">
                  <a:solidFill>
                    <a:srgbClr val="FEFFFF"/>
                  </a:solidFill>
                </a:endParaRPr>
              </a:p>
            </p:txBody>
          </p:sp>
          <p:sp>
            <p:nvSpPr>
              <p:cNvPr id="46" name="Rectangle 38"/>
              <p:cNvSpPr>
                <a:spLocks noChangeArrowheads="1"/>
              </p:cNvSpPr>
              <p:nvPr/>
            </p:nvSpPr>
            <p:spPr bwMode="black">
              <a:xfrm>
                <a:off x="2011319" y="4776321"/>
                <a:ext cx="5028950" cy="425448"/>
              </a:xfrm>
              <a:prstGeom prst="rect">
                <a:avLst/>
              </a:prstGeom>
              <a:noFill/>
              <a:ln w="9525">
                <a:noFill/>
                <a:miter lim="800000"/>
                <a:headEnd/>
                <a:tailEnd/>
              </a:ln>
              <a:effectLst/>
            </p:spPr>
            <p:txBody>
              <a:bodyPr>
                <a:spAutoFit/>
              </a:bodyPr>
              <a:lstStyle/>
              <a:p>
                <a:pPr>
                  <a:lnSpc>
                    <a:spcPct val="120000"/>
                  </a:lnSpc>
                  <a:defRPr/>
                </a:pPr>
                <a:r>
                  <a:rPr lang="en-US" altLang="zh-CN" b="1" dirty="0">
                    <a:solidFill>
                      <a:schemeClr val="hlink"/>
                    </a:solidFill>
                    <a:effectLst>
                      <a:outerShdw blurRad="38100" dist="38100" dir="2700000" algn="tl">
                        <a:srgbClr val="C0C0C0"/>
                      </a:outerShdw>
                    </a:effectLst>
                    <a:latin typeface="Arial" pitchFamily="34" charset="0"/>
                  </a:rPr>
                  <a:t>2.</a:t>
                </a:r>
                <a:r>
                  <a:rPr lang="zh-CN" altLang="en-US" b="1" dirty="0">
                    <a:solidFill>
                      <a:schemeClr val="hlink"/>
                    </a:solidFill>
                    <a:effectLst>
                      <a:outerShdw blurRad="38100" dist="38100" dir="2700000" algn="tl">
                        <a:srgbClr val="C0C0C0"/>
                      </a:outerShdw>
                    </a:effectLst>
                    <a:latin typeface="Arial" pitchFamily="34" charset="0"/>
                  </a:rPr>
                  <a:t>申报时间要求</a:t>
                </a:r>
                <a:endParaRPr lang="en-US" altLang="zh-CN" b="1" dirty="0">
                  <a:solidFill>
                    <a:schemeClr val="hlink"/>
                  </a:solidFill>
                  <a:effectLst>
                    <a:outerShdw blurRad="38100" dist="38100" dir="2700000" algn="tl">
                      <a:srgbClr val="C0C0C0"/>
                    </a:outerShdw>
                  </a:effectLst>
                  <a:latin typeface="Arial" pitchFamily="34" charset="0"/>
                </a:endParaRPr>
              </a:p>
            </p:txBody>
          </p:sp>
        </p:grpSp>
      </p:grpSp>
      <p:sp>
        <p:nvSpPr>
          <p:cNvPr id="8195"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
        <p:nvSpPr>
          <p:cNvPr id="8196" name="标题 1"/>
          <p:cNvSpPr>
            <a:spLocks noGrp="1"/>
          </p:cNvSpPr>
          <p:nvPr>
            <p:ph type="title"/>
          </p:nvPr>
        </p:nvSpPr>
        <p:spPr/>
        <p:txBody>
          <a:bodyPr/>
          <a:lstStyle/>
          <a:p>
            <a:endParaRPr lang="zh-CN" altLang="en-US" smtClean="0">
              <a:ea typeface="宋体" pitchFamily="2" charset="-122"/>
            </a:endParaRPr>
          </a:p>
        </p:txBody>
      </p:sp>
      <p:sp>
        <p:nvSpPr>
          <p:cNvPr id="8197" name="标题 1"/>
          <p:cNvSpPr txBox="1">
            <a:spLocks/>
          </p:cNvSpPr>
          <p:nvPr/>
        </p:nvSpPr>
        <p:spPr bwMode="gray">
          <a:xfrm>
            <a:off x="762000" y="228600"/>
            <a:ext cx="4995863" cy="563563"/>
          </a:xfrm>
          <a:prstGeom prst="rect">
            <a:avLst/>
          </a:prstGeom>
          <a:solidFill>
            <a:schemeClr val="bg1"/>
          </a:solidFill>
          <a:ln w="9525">
            <a:noFill/>
            <a:miter lim="800000"/>
            <a:headEnd/>
            <a:tailEnd/>
          </a:ln>
        </p:spPr>
        <p:txBody>
          <a:bodyPr anchor="ctr"/>
          <a:lstStyle/>
          <a:p>
            <a:pPr algn="ctr" eaLnBrk="0" hangingPunct="0"/>
            <a:r>
              <a:rPr lang="zh-CN" altLang="en-US" sz="2400" b="1">
                <a:solidFill>
                  <a:srgbClr val="000000"/>
                </a:solidFill>
                <a:latin typeface="Verdana" pitchFamily="34" charset="0"/>
              </a:rPr>
              <a:t>一、成果登记概况</a:t>
            </a:r>
          </a:p>
        </p:txBody>
      </p:sp>
    </p:spTree>
  </p:cSld>
  <p:clrMapOvr>
    <a:masterClrMapping/>
  </p:clrMapOvr>
  <p:transition advTm="1437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组合 2"/>
          <p:cNvGrpSpPr>
            <a:grpSpLocks/>
          </p:cNvGrpSpPr>
          <p:nvPr/>
        </p:nvGrpSpPr>
        <p:grpSpPr bwMode="auto">
          <a:xfrm>
            <a:off x="1143000" y="1225550"/>
            <a:ext cx="6681788" cy="1581150"/>
            <a:chOff x="1143000" y="1511300"/>
            <a:chExt cx="6681788" cy="1581725"/>
          </a:xfrm>
        </p:grpSpPr>
        <p:sp>
          <p:nvSpPr>
            <p:cNvPr id="29" name="AutoShape 21"/>
            <p:cNvSpPr>
              <a:spLocks noChangeArrowheads="1"/>
            </p:cNvSpPr>
            <p:nvPr/>
          </p:nvSpPr>
          <p:spPr bwMode="gray">
            <a:xfrm>
              <a:off x="1143000" y="1881323"/>
              <a:ext cx="6653213" cy="1145003"/>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a:latin typeface="Arial" pitchFamily="34" charset="0"/>
              </a:endParaRPr>
            </a:p>
          </p:txBody>
        </p:sp>
        <p:sp>
          <p:nvSpPr>
            <p:cNvPr id="33" name="AutoShape 25"/>
            <p:cNvSpPr>
              <a:spLocks noChangeArrowheads="1"/>
            </p:cNvSpPr>
            <p:nvPr/>
          </p:nvSpPr>
          <p:spPr bwMode="gray">
            <a:xfrm flipV="1">
              <a:off x="1220788" y="1511300"/>
              <a:ext cx="6502400" cy="363670"/>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accent2">
                    <a:alpha val="39999"/>
                  </a:schemeClr>
                </a:gs>
                <a:gs pos="100000">
                  <a:schemeClr val="accent2">
                    <a:gamma/>
                    <a:tint val="0"/>
                    <a:invGamma/>
                    <a:alpha val="0"/>
                  </a:schemeClr>
                </a:gs>
              </a:gsLst>
              <a:lin ang="5400000" scaled="1"/>
            </a:gradFill>
            <a:ln w="9525" algn="ctr">
              <a:noFill/>
              <a:miter lim="800000"/>
              <a:headEnd/>
              <a:tailEnd/>
            </a:ln>
            <a:effectLst/>
          </p:spPr>
          <p:txBody>
            <a:bodyPr wrap="none" anchor="ctr"/>
            <a:lstStyle/>
            <a:p>
              <a:pPr>
                <a:defRPr/>
              </a:pPr>
              <a:endParaRPr lang="zh-CN" altLang="en-US">
                <a:latin typeface="Arial" pitchFamily="34" charset="0"/>
              </a:endParaRPr>
            </a:p>
          </p:txBody>
        </p:sp>
        <p:pic>
          <p:nvPicPr>
            <p:cNvPr id="9254" name="Picture 27" descr="Picture4"/>
            <p:cNvPicPr>
              <a:picLocks noChangeAspect="1" noChangeArrowheads="1"/>
            </p:cNvPicPr>
            <p:nvPr/>
          </p:nvPicPr>
          <p:blipFill>
            <a:blip r:embed="rId3"/>
            <a:srcRect/>
            <a:stretch>
              <a:fillRect/>
            </a:stretch>
          </p:blipFill>
          <p:spPr bwMode="auto">
            <a:xfrm>
              <a:off x="1200150" y="1924050"/>
              <a:ext cx="674688" cy="574675"/>
            </a:xfrm>
            <a:prstGeom prst="rect">
              <a:avLst/>
            </a:prstGeom>
            <a:noFill/>
            <a:ln w="9525">
              <a:noFill/>
              <a:miter lim="800000"/>
              <a:headEnd/>
              <a:tailEnd/>
            </a:ln>
          </p:spPr>
        </p:pic>
        <p:sp>
          <p:nvSpPr>
            <p:cNvPr id="9255" name="AutoShape 30"/>
            <p:cNvSpPr>
              <a:spLocks noChangeArrowheads="1"/>
            </p:cNvSpPr>
            <p:nvPr/>
          </p:nvSpPr>
          <p:spPr bwMode="gray">
            <a:xfrm>
              <a:off x="1630363" y="1576685"/>
              <a:ext cx="5791200" cy="457200"/>
            </a:xfrm>
            <a:prstGeom prst="roundRect">
              <a:avLst>
                <a:gd name="adj" fmla="val 16667"/>
              </a:avLst>
            </a:prstGeom>
            <a:solidFill>
              <a:srgbClr val="FEFFFF"/>
            </a:solidFill>
            <a:ln w="28575">
              <a:solidFill>
                <a:schemeClr val="accent2"/>
              </a:solidFill>
              <a:round/>
              <a:headEnd/>
              <a:tailEnd/>
            </a:ln>
          </p:spPr>
          <p:txBody>
            <a:bodyPr wrap="none" anchor="ctr"/>
            <a:lstStyle/>
            <a:p>
              <a:endParaRPr lang="zh-CN" altLang="en-US"/>
            </a:p>
          </p:txBody>
        </p:sp>
        <p:sp>
          <p:nvSpPr>
            <p:cNvPr id="9256" name="Text Box 33"/>
            <p:cNvSpPr txBox="1">
              <a:spLocks noChangeArrowheads="1"/>
            </p:cNvSpPr>
            <p:nvPr/>
          </p:nvSpPr>
          <p:spPr bwMode="gray">
            <a:xfrm>
              <a:off x="1317626" y="2015807"/>
              <a:ext cx="6507162" cy="1077218"/>
            </a:xfrm>
            <a:prstGeom prst="rect">
              <a:avLst/>
            </a:prstGeom>
            <a:noFill/>
            <a:ln w="9525" algn="ctr">
              <a:noFill/>
              <a:miter lim="800000"/>
              <a:headEnd/>
              <a:tailEnd/>
            </a:ln>
          </p:spPr>
          <p:txBody>
            <a:bodyPr>
              <a:spAutoFit/>
            </a:bodyPr>
            <a:lstStyle/>
            <a:p>
              <a:pPr eaLnBrk="0" hangingPunct="0"/>
              <a:r>
                <a:rPr lang="en-US" altLang="zh-CN" sz="1600" b="1">
                  <a:solidFill>
                    <a:srgbClr val="FEFFFF"/>
                  </a:solidFill>
                </a:rPr>
                <a:t>-</a:t>
              </a:r>
              <a:r>
                <a:rPr lang="zh-CN" altLang="en-US" sz="1600" b="1">
                  <a:solidFill>
                    <a:srgbClr val="FEFFFF"/>
                  </a:solidFill>
                </a:rPr>
                <a:t>各大区项目办、地科院项目办分别受理本辖区计划项目中工作项目的成果登记申报；地调局受理跨区域、全国性及海洋地质调查类、综合类工作项目，以及各类计划项目的成果登记申报（中国地质图书馆受地调局委托负责此类项目成果登记工作）。</a:t>
              </a:r>
              <a:endParaRPr lang="en-US" altLang="zh-CN" sz="1600">
                <a:solidFill>
                  <a:srgbClr val="FEFFFF"/>
                </a:solidFill>
              </a:endParaRPr>
            </a:p>
          </p:txBody>
        </p:sp>
        <p:sp>
          <p:nvSpPr>
            <p:cNvPr id="44" name="Rectangle 36"/>
            <p:cNvSpPr>
              <a:spLocks noChangeArrowheads="1"/>
            </p:cNvSpPr>
            <p:nvPr/>
          </p:nvSpPr>
          <p:spPr bwMode="black">
            <a:xfrm>
              <a:off x="2011363" y="1622465"/>
              <a:ext cx="5029200" cy="425605"/>
            </a:xfrm>
            <a:prstGeom prst="rect">
              <a:avLst/>
            </a:prstGeom>
            <a:noFill/>
            <a:ln w="9525">
              <a:noFill/>
              <a:miter lim="800000"/>
              <a:headEnd/>
              <a:tailEnd/>
            </a:ln>
            <a:effectLst/>
          </p:spPr>
          <p:txBody>
            <a:bodyPr>
              <a:spAutoFit/>
            </a:bodyPr>
            <a:lstStyle/>
            <a:p>
              <a:pPr>
                <a:lnSpc>
                  <a:spcPct val="120000"/>
                </a:lnSpc>
                <a:defRPr/>
              </a:pPr>
              <a:r>
                <a:rPr lang="en-US" altLang="zh-CN" b="1" dirty="0">
                  <a:solidFill>
                    <a:schemeClr val="accent2"/>
                  </a:solidFill>
                  <a:effectLst>
                    <a:outerShdw blurRad="38100" dist="38100" dir="2700000" algn="tl">
                      <a:srgbClr val="C0C0C0"/>
                    </a:outerShdw>
                  </a:effectLst>
                  <a:latin typeface="Arial" pitchFamily="34" charset="0"/>
                </a:rPr>
                <a:t>4.</a:t>
              </a:r>
              <a:r>
                <a:rPr lang="zh-CN" altLang="en-US" b="1" dirty="0">
                  <a:solidFill>
                    <a:schemeClr val="accent2"/>
                  </a:solidFill>
                  <a:effectLst>
                    <a:outerShdw blurRad="38100" dist="38100" dir="2700000" algn="tl">
                      <a:srgbClr val="C0C0C0"/>
                    </a:outerShdw>
                  </a:effectLst>
                  <a:latin typeface="Arial" pitchFamily="34" charset="0"/>
                </a:rPr>
                <a:t>相关成果登记部门</a:t>
              </a:r>
              <a:endParaRPr lang="en-US" altLang="zh-CN" b="1" dirty="0">
                <a:solidFill>
                  <a:schemeClr val="accent2"/>
                </a:solidFill>
                <a:effectLst>
                  <a:outerShdw blurRad="38100" dist="38100" dir="2700000" algn="tl">
                    <a:srgbClr val="C0C0C0"/>
                  </a:outerShdw>
                </a:effectLst>
                <a:latin typeface="Arial" pitchFamily="34" charset="0"/>
              </a:endParaRPr>
            </a:p>
          </p:txBody>
        </p:sp>
      </p:grpSp>
      <p:sp>
        <p:nvSpPr>
          <p:cNvPr id="9219"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
        <p:nvSpPr>
          <p:cNvPr id="9220" name="标题 1"/>
          <p:cNvSpPr>
            <a:spLocks noGrp="1"/>
          </p:cNvSpPr>
          <p:nvPr>
            <p:ph type="title"/>
          </p:nvPr>
        </p:nvSpPr>
        <p:spPr/>
        <p:txBody>
          <a:bodyPr/>
          <a:lstStyle/>
          <a:p>
            <a:endParaRPr lang="zh-CN" altLang="en-US" smtClean="0">
              <a:ea typeface="宋体" pitchFamily="2" charset="-122"/>
            </a:endParaRPr>
          </a:p>
        </p:txBody>
      </p:sp>
      <p:sp>
        <p:nvSpPr>
          <p:cNvPr id="9221" name="标题 1"/>
          <p:cNvSpPr txBox="1">
            <a:spLocks/>
          </p:cNvSpPr>
          <p:nvPr/>
        </p:nvSpPr>
        <p:spPr bwMode="gray">
          <a:xfrm>
            <a:off x="762000" y="228600"/>
            <a:ext cx="4995863" cy="563563"/>
          </a:xfrm>
          <a:prstGeom prst="rect">
            <a:avLst/>
          </a:prstGeom>
          <a:solidFill>
            <a:schemeClr val="bg1"/>
          </a:solidFill>
          <a:ln w="9525">
            <a:noFill/>
            <a:miter lim="800000"/>
            <a:headEnd/>
            <a:tailEnd/>
          </a:ln>
        </p:spPr>
        <p:txBody>
          <a:bodyPr anchor="ctr"/>
          <a:lstStyle/>
          <a:p>
            <a:pPr algn="ctr" eaLnBrk="0" hangingPunct="0"/>
            <a:r>
              <a:rPr lang="zh-CN" altLang="en-US" sz="2400" b="1">
                <a:solidFill>
                  <a:srgbClr val="000000"/>
                </a:solidFill>
                <a:latin typeface="Verdana" pitchFamily="34" charset="0"/>
              </a:rPr>
              <a:t>一、成果登记概况</a:t>
            </a:r>
          </a:p>
        </p:txBody>
      </p:sp>
      <p:graphicFrame>
        <p:nvGraphicFramePr>
          <p:cNvPr id="25" name="表格 24"/>
          <p:cNvGraphicFramePr>
            <a:graphicFrameLocks noGrp="1"/>
          </p:cNvGraphicFramePr>
          <p:nvPr/>
        </p:nvGraphicFramePr>
        <p:xfrm>
          <a:off x="762000" y="3352800"/>
          <a:ext cx="7924800" cy="2174024"/>
        </p:xfrm>
        <a:graphic>
          <a:graphicData uri="http://schemas.openxmlformats.org/drawingml/2006/table">
            <a:tbl>
              <a:tblPr firstRow="1" bandRow="1">
                <a:tableStyleId>{5C22544A-7EE6-4342-B048-85BDC9FD1C3A}</a:tableStyleId>
              </a:tblPr>
              <a:tblGrid>
                <a:gridCol w="1181100"/>
                <a:gridCol w="876300"/>
                <a:gridCol w="1219200"/>
                <a:gridCol w="1295400"/>
                <a:gridCol w="2286000"/>
                <a:gridCol w="1066800"/>
              </a:tblGrid>
              <a:tr h="436411">
                <a:tc>
                  <a:txBody>
                    <a:bodyPr/>
                    <a:lstStyle/>
                    <a:p>
                      <a:r>
                        <a:rPr lang="zh-CN" altLang="en-US" sz="1800" dirty="0" smtClean="0"/>
                        <a:t>登记部门</a:t>
                      </a:r>
                      <a:endParaRPr lang="zh-CN" altLang="en-US" sz="1800" dirty="0"/>
                    </a:p>
                  </a:txBody>
                  <a:tcPr marT="45729" marB="45729" anchor="ctr"/>
                </a:tc>
                <a:tc>
                  <a:txBody>
                    <a:bodyPr/>
                    <a:lstStyle/>
                    <a:p>
                      <a:r>
                        <a:rPr lang="zh-CN" altLang="en-US" sz="1800" dirty="0" smtClean="0"/>
                        <a:t>联系人</a:t>
                      </a:r>
                      <a:endParaRPr lang="zh-CN" altLang="en-US" sz="1800" dirty="0"/>
                    </a:p>
                  </a:txBody>
                  <a:tcPr marT="45729" marB="45729" anchor="ctr"/>
                </a:tc>
                <a:tc>
                  <a:txBody>
                    <a:bodyPr/>
                    <a:lstStyle/>
                    <a:p>
                      <a:r>
                        <a:rPr lang="zh-CN" altLang="en-US" sz="1800" dirty="0" smtClean="0"/>
                        <a:t>联系电话</a:t>
                      </a:r>
                      <a:endParaRPr lang="zh-CN" altLang="en-US" sz="1800" dirty="0"/>
                    </a:p>
                  </a:txBody>
                  <a:tcPr marT="45729" marB="45729" anchor="ctr"/>
                </a:tc>
                <a:tc>
                  <a:txBody>
                    <a:bodyPr/>
                    <a:lstStyle/>
                    <a:p>
                      <a:r>
                        <a:rPr lang="zh-CN" altLang="en-US" sz="1800" dirty="0" smtClean="0"/>
                        <a:t>传真</a:t>
                      </a:r>
                      <a:endParaRPr lang="zh-CN" altLang="en-US" sz="1800" dirty="0"/>
                    </a:p>
                  </a:txBody>
                  <a:tcPr marT="45729" marB="45729" anchor="ctr"/>
                </a:tc>
                <a:tc>
                  <a:txBody>
                    <a:bodyPr/>
                    <a:lstStyle/>
                    <a:p>
                      <a:r>
                        <a:rPr lang="zh-CN" altLang="en-US" sz="1800" dirty="0" smtClean="0"/>
                        <a:t>邮寄地址</a:t>
                      </a:r>
                      <a:endParaRPr lang="zh-CN" altLang="en-US" sz="1800" dirty="0"/>
                    </a:p>
                  </a:txBody>
                  <a:tcPr marT="45729" marB="45729" anchor="ctr"/>
                </a:tc>
                <a:tc>
                  <a:txBody>
                    <a:bodyPr/>
                    <a:lstStyle/>
                    <a:p>
                      <a:r>
                        <a:rPr lang="zh-CN" altLang="en-US" sz="1800" dirty="0" smtClean="0"/>
                        <a:t>邮编</a:t>
                      </a:r>
                      <a:endParaRPr lang="zh-CN" altLang="en-US" sz="1800" dirty="0"/>
                    </a:p>
                  </a:txBody>
                  <a:tcPr marT="45729" marB="45729" anchor="ctr"/>
                </a:tc>
              </a:tr>
              <a:tr h="8231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dirty="0" smtClean="0"/>
                        <a:t>地调局华北项目办</a:t>
                      </a:r>
                    </a:p>
                  </a:txBody>
                  <a:tcPr marT="45729" marB="45729" anchor="ctr"/>
                </a:tc>
                <a:tc>
                  <a:txBody>
                    <a:bodyPr/>
                    <a:lstStyle/>
                    <a:p>
                      <a:r>
                        <a:rPr lang="zh-CN" altLang="en-US" sz="1600" dirty="0" smtClean="0"/>
                        <a:t>杨齐青</a:t>
                      </a:r>
                      <a:endParaRPr lang="zh-CN" altLang="en-US" sz="1600" dirty="0"/>
                    </a:p>
                  </a:txBody>
                  <a:tcPr marT="45729" marB="45729" anchor="ctr"/>
                </a:tc>
                <a:tc>
                  <a:txBody>
                    <a:bodyPr/>
                    <a:lstStyle/>
                    <a:p>
                      <a:r>
                        <a:rPr lang="en-US" altLang="zh-CN" sz="1600" b="0" i="0" u="none" strike="noStrike" kern="1200" baseline="0" dirty="0" smtClean="0">
                          <a:solidFill>
                            <a:schemeClr val="dk1"/>
                          </a:solidFill>
                          <a:latin typeface="+mn-lt"/>
                          <a:ea typeface="+mn-ea"/>
                          <a:cs typeface="+mn-cs"/>
                        </a:rPr>
                        <a:t>022-84112806</a:t>
                      </a:r>
                      <a:endParaRPr lang="zh-CN" altLang="en-US" sz="1600" dirty="0"/>
                    </a:p>
                  </a:txBody>
                  <a:tcPr marT="45729" marB="45729" anchor="ctr"/>
                </a:tc>
                <a:tc>
                  <a:txBody>
                    <a:bodyPr/>
                    <a:lstStyle/>
                    <a:p>
                      <a:r>
                        <a:rPr lang="en-US" altLang="zh-CN" sz="1600" b="0" i="0" u="none" strike="noStrike" kern="1200" baseline="0" dirty="0" smtClean="0">
                          <a:solidFill>
                            <a:schemeClr val="dk1"/>
                          </a:solidFill>
                          <a:latin typeface="+mn-lt"/>
                          <a:ea typeface="+mn-ea"/>
                          <a:cs typeface="+mn-cs"/>
                        </a:rPr>
                        <a:t>022-84112988</a:t>
                      </a:r>
                      <a:endParaRPr lang="zh-CN" altLang="en-US" sz="1600" dirty="0"/>
                    </a:p>
                  </a:txBody>
                  <a:tcPr marT="45729" marB="45729" anchor="ctr"/>
                </a:tc>
                <a:tc>
                  <a:txBody>
                    <a:bodyPr/>
                    <a:lstStyle/>
                    <a:p>
                      <a:r>
                        <a:rPr lang="zh-CN" altLang="en-US" sz="1800" kern="1200" dirty="0" smtClean="0">
                          <a:solidFill>
                            <a:schemeClr val="dk1"/>
                          </a:solidFill>
                          <a:latin typeface="+mn-lt"/>
                          <a:ea typeface="+mn-ea"/>
                          <a:cs typeface="+mn-cs"/>
                        </a:rPr>
                        <a:t>天津市河东区大直沽八号路</a:t>
                      </a:r>
                      <a:r>
                        <a:rPr lang="en-US" sz="1800" kern="1200" dirty="0" smtClean="0">
                          <a:solidFill>
                            <a:schemeClr val="dk1"/>
                          </a:solidFill>
                          <a:latin typeface="+mn-lt"/>
                          <a:ea typeface="+mn-ea"/>
                          <a:cs typeface="+mn-cs"/>
                        </a:rPr>
                        <a:t>4</a:t>
                      </a:r>
                      <a:r>
                        <a:rPr lang="zh-CN" altLang="en-US" sz="1800" kern="1200" dirty="0" smtClean="0">
                          <a:solidFill>
                            <a:schemeClr val="dk1"/>
                          </a:solidFill>
                          <a:latin typeface="+mn-lt"/>
                          <a:ea typeface="+mn-ea"/>
                          <a:cs typeface="+mn-cs"/>
                        </a:rPr>
                        <a:t>号天津地质调查中心资料处</a:t>
                      </a:r>
                      <a:endParaRPr lang="zh-CN" altLang="en-US" sz="1600" dirty="0"/>
                    </a:p>
                  </a:txBody>
                  <a:tcPr marT="45729" marB="45729" anchor="ctr"/>
                </a:tc>
                <a:tc>
                  <a:txBody>
                    <a:bodyPr/>
                    <a:lstStyle/>
                    <a:p>
                      <a:r>
                        <a:rPr lang="en-US" altLang="zh-CN" sz="1600" b="0" i="0" u="none" strike="noStrike" kern="1200" baseline="0" dirty="0" smtClean="0">
                          <a:solidFill>
                            <a:schemeClr val="dk1"/>
                          </a:solidFill>
                          <a:latin typeface="+mn-lt"/>
                          <a:ea typeface="+mn-ea"/>
                          <a:cs typeface="+mn-cs"/>
                        </a:rPr>
                        <a:t>300170</a:t>
                      </a:r>
                      <a:endParaRPr lang="zh-CN" altLang="en-US" sz="1600" dirty="0"/>
                    </a:p>
                  </a:txBody>
                  <a:tcPr marT="45729" marB="45729" anchor="ctr"/>
                </a:tc>
              </a:tr>
              <a:tr h="8231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kern="1200" dirty="0" smtClean="0">
                          <a:solidFill>
                            <a:schemeClr val="dk1"/>
                          </a:solidFill>
                          <a:latin typeface="+mn-lt"/>
                          <a:ea typeface="+mn-ea"/>
                          <a:cs typeface="+mn-cs"/>
                        </a:rPr>
                        <a:t>中国地质图书馆</a:t>
                      </a:r>
                      <a:endParaRPr lang="zh-CN" altLang="en-US" sz="1600" kern="1200" dirty="0">
                        <a:solidFill>
                          <a:schemeClr val="dk1"/>
                        </a:solidFill>
                        <a:latin typeface="+mn-lt"/>
                        <a:ea typeface="+mn-ea"/>
                        <a:cs typeface="+mn-cs"/>
                      </a:endParaRPr>
                    </a:p>
                  </a:txBody>
                  <a:tcPr marT="45729" marB="4572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kern="1200" dirty="0" smtClean="0">
                          <a:solidFill>
                            <a:schemeClr val="dk1"/>
                          </a:solidFill>
                          <a:latin typeface="+mn-lt"/>
                          <a:ea typeface="+mn-ea"/>
                          <a:cs typeface="+mn-cs"/>
                        </a:rPr>
                        <a:t>刘永权</a:t>
                      </a: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kern="1200" dirty="0" smtClean="0">
                          <a:solidFill>
                            <a:schemeClr val="dk1"/>
                          </a:solidFill>
                          <a:latin typeface="+mn-lt"/>
                          <a:ea typeface="+mn-ea"/>
                          <a:cs typeface="+mn-cs"/>
                        </a:rPr>
                        <a:t>兰晓双</a:t>
                      </a:r>
                      <a:endParaRPr lang="zh-CN" altLang="en-US" sz="1600" kern="1200" dirty="0">
                        <a:solidFill>
                          <a:schemeClr val="dk1"/>
                        </a:solidFill>
                        <a:latin typeface="+mn-lt"/>
                        <a:ea typeface="+mn-ea"/>
                        <a:cs typeface="+mn-cs"/>
                      </a:endParaRPr>
                    </a:p>
                  </a:txBody>
                  <a:tcPr marT="45729" marB="4572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dk1"/>
                          </a:solidFill>
                          <a:latin typeface="+mn-lt"/>
                          <a:ea typeface="+mn-ea"/>
                          <a:cs typeface="+mn-cs"/>
                        </a:rPr>
                        <a:t>010-66554893</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dk1"/>
                          </a:solidFill>
                          <a:latin typeface="+mn-lt"/>
                          <a:ea typeface="+mn-ea"/>
                          <a:cs typeface="+mn-cs"/>
                        </a:rPr>
                        <a:t>66554892</a:t>
                      </a:r>
                      <a:endParaRPr lang="zh-CN" altLang="en-US" sz="1600" kern="1200" dirty="0">
                        <a:solidFill>
                          <a:schemeClr val="dk1"/>
                        </a:solidFill>
                        <a:latin typeface="+mn-lt"/>
                        <a:ea typeface="+mn-ea"/>
                        <a:cs typeface="+mn-cs"/>
                      </a:endParaRPr>
                    </a:p>
                  </a:txBody>
                  <a:tcPr marT="45729" marB="4572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dk1"/>
                          </a:solidFill>
                          <a:latin typeface="+mn-lt"/>
                          <a:ea typeface="+mn-ea"/>
                          <a:cs typeface="+mn-cs"/>
                        </a:rPr>
                        <a:t>010-66554747</a:t>
                      </a:r>
                      <a:endParaRPr lang="zh-CN" altLang="en-US" sz="1600" kern="1200" dirty="0">
                        <a:solidFill>
                          <a:schemeClr val="dk1"/>
                        </a:solidFill>
                        <a:latin typeface="+mn-lt"/>
                        <a:ea typeface="+mn-ea"/>
                        <a:cs typeface="+mn-cs"/>
                      </a:endParaRPr>
                    </a:p>
                  </a:txBody>
                  <a:tcPr marT="45729" marB="4572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kern="1200" dirty="0" smtClean="0">
                          <a:solidFill>
                            <a:schemeClr val="dk1"/>
                          </a:solidFill>
                          <a:latin typeface="+mn-lt"/>
                          <a:ea typeface="+mn-ea"/>
                          <a:cs typeface="+mn-cs"/>
                        </a:rPr>
                        <a:t>北京市海淀区学院路</a:t>
                      </a:r>
                      <a:r>
                        <a:rPr lang="en-US" altLang="zh-CN" sz="1600" kern="1200" dirty="0" smtClean="0">
                          <a:solidFill>
                            <a:schemeClr val="dk1"/>
                          </a:solidFill>
                          <a:latin typeface="+mn-lt"/>
                          <a:ea typeface="+mn-ea"/>
                          <a:cs typeface="+mn-cs"/>
                        </a:rPr>
                        <a:t>29 </a:t>
                      </a:r>
                      <a:r>
                        <a:rPr lang="zh-CN" altLang="en-US" sz="1600" kern="1200" dirty="0" smtClean="0">
                          <a:solidFill>
                            <a:schemeClr val="dk1"/>
                          </a:solidFill>
                          <a:latin typeface="+mn-lt"/>
                          <a:ea typeface="+mn-ea"/>
                          <a:cs typeface="+mn-cs"/>
                        </a:rPr>
                        <a:t>号（北京</a:t>
                      </a:r>
                      <a:r>
                        <a:rPr lang="en-US" altLang="zh-CN" sz="1600" kern="1200" dirty="0" smtClean="0">
                          <a:solidFill>
                            <a:schemeClr val="dk1"/>
                          </a:solidFill>
                          <a:latin typeface="+mn-lt"/>
                          <a:ea typeface="+mn-ea"/>
                          <a:cs typeface="+mn-cs"/>
                        </a:rPr>
                        <a:t>8324 </a:t>
                      </a:r>
                      <a:r>
                        <a:rPr lang="zh-CN" altLang="en-US" sz="1600" kern="1200" dirty="0" smtClean="0">
                          <a:solidFill>
                            <a:schemeClr val="dk1"/>
                          </a:solidFill>
                          <a:latin typeface="+mn-lt"/>
                          <a:ea typeface="+mn-ea"/>
                          <a:cs typeface="+mn-cs"/>
                        </a:rPr>
                        <a:t>信箱），中国地质图书馆科技处</a:t>
                      </a:r>
                      <a:endParaRPr lang="zh-CN" altLang="en-US" sz="1600" kern="1200" dirty="0">
                        <a:solidFill>
                          <a:schemeClr val="dk1"/>
                        </a:solidFill>
                        <a:latin typeface="+mn-lt"/>
                        <a:ea typeface="+mn-ea"/>
                        <a:cs typeface="+mn-cs"/>
                      </a:endParaRPr>
                    </a:p>
                  </a:txBody>
                  <a:tcPr marT="45729" marB="4572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kern="1200" dirty="0" smtClean="0">
                          <a:solidFill>
                            <a:schemeClr val="dk1"/>
                          </a:solidFill>
                          <a:latin typeface="+mn-lt"/>
                          <a:ea typeface="+mn-ea"/>
                          <a:cs typeface="+mn-cs"/>
                        </a:rPr>
                        <a:t>100083</a:t>
                      </a:r>
                      <a:endParaRPr lang="zh-CN" altLang="en-US" sz="1600" kern="1200" dirty="0">
                        <a:solidFill>
                          <a:schemeClr val="dk1"/>
                        </a:solidFill>
                        <a:latin typeface="+mn-lt"/>
                        <a:ea typeface="+mn-ea"/>
                        <a:cs typeface="+mn-cs"/>
                      </a:endParaRPr>
                    </a:p>
                  </a:txBody>
                  <a:tcPr marT="45729" marB="45729" anchor="ctr"/>
                </a:tc>
              </a:tr>
            </a:tbl>
          </a:graphicData>
        </a:graphic>
      </p:graphicFrame>
    </p:spTree>
  </p:cSld>
  <p:clrMapOvr>
    <a:masterClrMapping/>
  </p:clrMapOvr>
  <p:transition advTm="14375"/>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69"/>
          <p:cNvGrpSpPr>
            <a:grpSpLocks/>
          </p:cNvGrpSpPr>
          <p:nvPr/>
        </p:nvGrpSpPr>
        <p:grpSpPr bwMode="auto">
          <a:xfrm>
            <a:off x="304800" y="1447800"/>
            <a:ext cx="8610600" cy="4846638"/>
            <a:chOff x="381000" y="1676400"/>
            <a:chExt cx="8610600" cy="4846637"/>
          </a:xfrm>
        </p:grpSpPr>
        <p:grpSp>
          <p:nvGrpSpPr>
            <p:cNvPr id="10247" name="组合 38"/>
            <p:cNvGrpSpPr>
              <a:grpSpLocks/>
            </p:cNvGrpSpPr>
            <p:nvPr/>
          </p:nvGrpSpPr>
          <p:grpSpPr bwMode="auto">
            <a:xfrm>
              <a:off x="457200" y="1676400"/>
              <a:ext cx="8534400" cy="676897"/>
              <a:chOff x="457200" y="1676400"/>
              <a:chExt cx="8534400" cy="676897"/>
            </a:xfrm>
          </p:grpSpPr>
          <p:sp>
            <p:nvSpPr>
              <p:cNvPr id="10283" name="AutoShape 5"/>
              <p:cNvSpPr>
                <a:spLocks noChangeArrowheads="1"/>
              </p:cNvSpPr>
              <p:nvPr/>
            </p:nvSpPr>
            <p:spPr bwMode="gray">
              <a:xfrm>
                <a:off x="585139" y="1725613"/>
                <a:ext cx="8177861" cy="530225"/>
              </a:xfrm>
              <a:prstGeom prst="roundRect">
                <a:avLst>
                  <a:gd name="adj" fmla="val 50000"/>
                </a:avLst>
              </a:prstGeom>
              <a:noFill/>
              <a:ln w="28575">
                <a:solidFill>
                  <a:schemeClr val="accent2"/>
                </a:solidFill>
                <a:round/>
                <a:headEnd/>
                <a:tailEnd/>
              </a:ln>
            </p:spPr>
            <p:txBody>
              <a:bodyPr wrap="none" anchor="ctr"/>
              <a:lstStyle/>
              <a:p>
                <a:endParaRPr lang="zh-CN" altLang="en-US"/>
              </a:p>
            </p:txBody>
          </p:sp>
          <p:grpSp>
            <p:nvGrpSpPr>
              <p:cNvPr id="10284" name="Group 7"/>
              <p:cNvGrpSpPr>
                <a:grpSpLocks/>
              </p:cNvGrpSpPr>
              <p:nvPr/>
            </p:nvGrpSpPr>
            <p:grpSpPr bwMode="auto">
              <a:xfrm>
                <a:off x="457200" y="1709454"/>
                <a:ext cx="844397" cy="567492"/>
                <a:chOff x="720" y="1490"/>
                <a:chExt cx="806" cy="870"/>
              </a:xfrm>
            </p:grpSpPr>
            <p:sp>
              <p:nvSpPr>
                <p:cNvPr id="10287" name="Oval 8"/>
                <p:cNvSpPr>
                  <a:spLocks noChangeArrowheads="1"/>
                </p:cNvSpPr>
                <p:nvPr/>
              </p:nvSpPr>
              <p:spPr bwMode="gray">
                <a:xfrm>
                  <a:off x="720" y="1490"/>
                  <a:ext cx="806" cy="806"/>
                </a:xfrm>
                <a:prstGeom prst="ellipse">
                  <a:avLst/>
                </a:prstGeom>
                <a:solidFill>
                  <a:schemeClr val="accent2"/>
                </a:solidFill>
                <a:ln w="9525">
                  <a:noFill/>
                  <a:round/>
                  <a:headEnd/>
                  <a:tailEnd/>
                </a:ln>
              </p:spPr>
              <p:txBody>
                <a:bodyPr wrap="none" anchor="ctr"/>
                <a:lstStyle/>
                <a:p>
                  <a:endParaRPr lang="zh-CN" altLang="en-US"/>
                </a:p>
              </p:txBody>
            </p:sp>
            <p:pic>
              <p:nvPicPr>
                <p:cNvPr id="10288" name="Picture 9" descr="drop"/>
                <p:cNvPicPr>
                  <a:picLocks noChangeAspect="1" noChangeArrowheads="1"/>
                </p:cNvPicPr>
                <p:nvPr/>
              </p:nvPicPr>
              <p:blipFill>
                <a:blip r:embed="rId3"/>
                <a:srcRect/>
                <a:stretch>
                  <a:fillRect/>
                </a:stretch>
              </p:blipFill>
              <p:spPr bwMode="gray">
                <a:xfrm>
                  <a:off x="721" y="1560"/>
                  <a:ext cx="800" cy="800"/>
                </a:xfrm>
                <a:prstGeom prst="rect">
                  <a:avLst/>
                </a:prstGeom>
                <a:noFill/>
                <a:ln w="9525">
                  <a:noFill/>
                  <a:miter lim="800000"/>
                  <a:headEnd/>
                  <a:tailEnd/>
                </a:ln>
              </p:spPr>
            </p:pic>
          </p:grpSp>
          <p:sp>
            <p:nvSpPr>
              <p:cNvPr id="10285" name="Text Box 10"/>
              <p:cNvSpPr txBox="1">
                <a:spLocks noChangeArrowheads="1"/>
              </p:cNvSpPr>
              <p:nvPr/>
            </p:nvSpPr>
            <p:spPr bwMode="gray">
              <a:xfrm>
                <a:off x="531405" y="1676400"/>
                <a:ext cx="527109" cy="579438"/>
              </a:xfrm>
              <a:prstGeom prst="rect">
                <a:avLst/>
              </a:prstGeom>
              <a:noFill/>
              <a:ln w="9525">
                <a:noFill/>
                <a:miter lim="800000"/>
                <a:headEnd/>
                <a:tailEnd/>
              </a:ln>
            </p:spPr>
            <p:txBody>
              <a:bodyPr>
                <a:spAutoFit/>
              </a:bodyPr>
              <a:lstStyle/>
              <a:p>
                <a:pPr algn="ctr">
                  <a:spcBef>
                    <a:spcPct val="50000"/>
                  </a:spcBef>
                </a:pPr>
                <a:r>
                  <a:rPr lang="en-US" altLang="zh-CN" sz="3200" b="1" i="1">
                    <a:solidFill>
                      <a:srgbClr val="FFFFFF"/>
                    </a:solidFill>
                    <a:cs typeface="Arial" charset="0"/>
                  </a:rPr>
                  <a:t>1</a:t>
                </a:r>
              </a:p>
            </p:txBody>
          </p:sp>
          <p:sp>
            <p:nvSpPr>
              <p:cNvPr id="10286" name="Text Box 23"/>
              <p:cNvSpPr txBox="1">
                <a:spLocks noChangeArrowheads="1"/>
              </p:cNvSpPr>
              <p:nvPr/>
            </p:nvSpPr>
            <p:spPr bwMode="gray">
              <a:xfrm>
                <a:off x="1383478" y="1706966"/>
                <a:ext cx="7608122" cy="646331"/>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b="1">
                    <a:cs typeface="Arial" charset="0"/>
                  </a:rPr>
                  <a:t>中国地质调查局地质调查项目成果登记申请表（中国地质调查局“地质调查项目运行监管系统”（</a:t>
                </a:r>
                <a:r>
                  <a:rPr lang="en-US" altLang="zh-CN" b="1">
                    <a:cs typeface="Arial" charset="0"/>
                  </a:rPr>
                  <a:t>http://www.cgs.gov.cn/pm</a:t>
                </a:r>
                <a:r>
                  <a:rPr lang="zh-CN" altLang="en-US" b="1">
                    <a:cs typeface="Arial" charset="0"/>
                  </a:rPr>
                  <a:t>））；</a:t>
                </a:r>
                <a:endParaRPr lang="en-US" altLang="zh-CN" b="1">
                  <a:cs typeface="Arial" charset="0"/>
                </a:endParaRPr>
              </a:p>
            </p:txBody>
          </p:sp>
        </p:grpSp>
        <p:grpSp>
          <p:nvGrpSpPr>
            <p:cNvPr id="10248" name="组合 37"/>
            <p:cNvGrpSpPr>
              <a:grpSpLocks/>
            </p:cNvGrpSpPr>
            <p:nvPr/>
          </p:nvGrpSpPr>
          <p:grpSpPr bwMode="auto">
            <a:xfrm>
              <a:off x="457200" y="2514600"/>
              <a:ext cx="8305800" cy="579437"/>
              <a:chOff x="457200" y="2516188"/>
              <a:chExt cx="8305800" cy="579437"/>
            </a:xfrm>
          </p:grpSpPr>
          <p:sp>
            <p:nvSpPr>
              <p:cNvPr id="10277" name="AutoShape 4"/>
              <p:cNvSpPr>
                <a:spLocks noChangeArrowheads="1"/>
              </p:cNvSpPr>
              <p:nvPr/>
            </p:nvSpPr>
            <p:spPr bwMode="gray">
              <a:xfrm>
                <a:off x="585139" y="2565400"/>
                <a:ext cx="8177861" cy="503238"/>
              </a:xfrm>
              <a:prstGeom prst="roundRect">
                <a:avLst>
                  <a:gd name="adj" fmla="val 50000"/>
                </a:avLst>
              </a:prstGeom>
              <a:noFill/>
              <a:ln w="28575">
                <a:solidFill>
                  <a:schemeClr val="accent1"/>
                </a:solidFill>
                <a:round/>
                <a:headEnd/>
                <a:tailEnd/>
              </a:ln>
            </p:spPr>
            <p:txBody>
              <a:bodyPr wrap="none" anchor="ctr"/>
              <a:lstStyle/>
              <a:p>
                <a:endParaRPr lang="zh-CN" altLang="en-US"/>
              </a:p>
            </p:txBody>
          </p:sp>
          <p:grpSp>
            <p:nvGrpSpPr>
              <p:cNvPr id="10278" name="Group 11"/>
              <p:cNvGrpSpPr>
                <a:grpSpLocks/>
              </p:cNvGrpSpPr>
              <p:nvPr/>
            </p:nvGrpSpPr>
            <p:grpSpPr bwMode="auto">
              <a:xfrm>
                <a:off x="457200" y="2547943"/>
                <a:ext cx="844397" cy="527051"/>
                <a:chOff x="1188" y="1705"/>
                <a:chExt cx="330" cy="332"/>
              </a:xfrm>
            </p:grpSpPr>
            <p:sp>
              <p:nvSpPr>
                <p:cNvPr id="10281" name="Oval 12"/>
                <p:cNvSpPr>
                  <a:spLocks noChangeArrowheads="1"/>
                </p:cNvSpPr>
                <p:nvPr/>
              </p:nvSpPr>
              <p:spPr bwMode="gray">
                <a:xfrm>
                  <a:off x="1188" y="1706"/>
                  <a:ext cx="330" cy="331"/>
                </a:xfrm>
                <a:prstGeom prst="ellipse">
                  <a:avLst/>
                </a:prstGeom>
                <a:solidFill>
                  <a:schemeClr val="accent1"/>
                </a:solidFill>
                <a:ln w="9525">
                  <a:noFill/>
                  <a:round/>
                  <a:headEnd/>
                  <a:tailEnd/>
                </a:ln>
              </p:spPr>
              <p:txBody>
                <a:bodyPr wrap="none" anchor="ctr"/>
                <a:lstStyle/>
                <a:p>
                  <a:endParaRPr lang="zh-CN" altLang="en-US"/>
                </a:p>
              </p:txBody>
            </p:sp>
            <p:pic>
              <p:nvPicPr>
                <p:cNvPr id="10282" name="Picture 13" descr="drop"/>
                <p:cNvPicPr>
                  <a:picLocks noChangeAspect="1" noChangeArrowheads="1"/>
                </p:cNvPicPr>
                <p:nvPr/>
              </p:nvPicPr>
              <p:blipFill>
                <a:blip r:embed="rId3"/>
                <a:srcRect/>
                <a:stretch>
                  <a:fillRect/>
                </a:stretch>
              </p:blipFill>
              <p:spPr bwMode="gray">
                <a:xfrm>
                  <a:off x="1190" y="1705"/>
                  <a:ext cx="328" cy="329"/>
                </a:xfrm>
                <a:prstGeom prst="rect">
                  <a:avLst/>
                </a:prstGeom>
                <a:noFill/>
                <a:ln w="9525">
                  <a:noFill/>
                  <a:miter lim="800000"/>
                  <a:headEnd/>
                  <a:tailEnd/>
                </a:ln>
              </p:spPr>
            </p:pic>
          </p:grpSp>
          <p:sp>
            <p:nvSpPr>
              <p:cNvPr id="10279" name="Text Box 14"/>
              <p:cNvSpPr txBox="1">
                <a:spLocks noChangeArrowheads="1"/>
              </p:cNvSpPr>
              <p:nvPr/>
            </p:nvSpPr>
            <p:spPr bwMode="gray">
              <a:xfrm>
                <a:off x="539081" y="2516188"/>
                <a:ext cx="557814" cy="579437"/>
              </a:xfrm>
              <a:prstGeom prst="rect">
                <a:avLst/>
              </a:prstGeom>
              <a:noFill/>
              <a:ln w="9525">
                <a:noFill/>
                <a:miter lim="800000"/>
                <a:headEnd/>
                <a:tailEnd/>
              </a:ln>
            </p:spPr>
            <p:txBody>
              <a:bodyPr>
                <a:spAutoFit/>
              </a:bodyPr>
              <a:lstStyle/>
              <a:p>
                <a:pPr algn="ctr">
                  <a:spcBef>
                    <a:spcPct val="50000"/>
                  </a:spcBef>
                </a:pPr>
                <a:r>
                  <a:rPr lang="en-US" altLang="zh-CN" sz="3200" b="1" i="1">
                    <a:solidFill>
                      <a:srgbClr val="FFFFFF"/>
                    </a:solidFill>
                    <a:cs typeface="Arial" charset="0"/>
                  </a:rPr>
                  <a:t>2</a:t>
                </a:r>
              </a:p>
            </p:txBody>
          </p:sp>
          <p:sp>
            <p:nvSpPr>
              <p:cNvPr id="10280" name="Text Box 24"/>
              <p:cNvSpPr txBox="1">
                <a:spLocks noChangeArrowheads="1"/>
              </p:cNvSpPr>
              <p:nvPr/>
            </p:nvSpPr>
            <p:spPr bwMode="gray">
              <a:xfrm>
                <a:off x="1383478" y="2586038"/>
                <a:ext cx="7041763" cy="400110"/>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sz="2000" b="1">
                    <a:cs typeface="Arial" charset="0"/>
                  </a:rPr>
                  <a:t>原始地质资料归档证明；</a:t>
                </a:r>
                <a:endParaRPr lang="en-US" altLang="zh-CN" sz="2000" b="1">
                  <a:cs typeface="Arial" charset="0"/>
                </a:endParaRPr>
              </a:p>
            </p:txBody>
          </p:sp>
        </p:grpSp>
        <p:grpSp>
          <p:nvGrpSpPr>
            <p:cNvPr id="10249" name="组合 36"/>
            <p:cNvGrpSpPr>
              <a:grpSpLocks/>
            </p:cNvGrpSpPr>
            <p:nvPr/>
          </p:nvGrpSpPr>
          <p:grpSpPr bwMode="auto">
            <a:xfrm>
              <a:off x="457200" y="3352800"/>
              <a:ext cx="8305800" cy="579437"/>
              <a:chOff x="457200" y="3354388"/>
              <a:chExt cx="8305800" cy="579437"/>
            </a:xfrm>
          </p:grpSpPr>
          <p:sp>
            <p:nvSpPr>
              <p:cNvPr id="10271" name="AutoShape 3"/>
              <p:cNvSpPr>
                <a:spLocks noChangeArrowheads="1"/>
              </p:cNvSpPr>
              <p:nvPr/>
            </p:nvSpPr>
            <p:spPr bwMode="gray">
              <a:xfrm>
                <a:off x="585139" y="3403600"/>
                <a:ext cx="8177861" cy="503238"/>
              </a:xfrm>
              <a:prstGeom prst="roundRect">
                <a:avLst>
                  <a:gd name="adj" fmla="val 50000"/>
                </a:avLst>
              </a:prstGeom>
              <a:noFill/>
              <a:ln w="28575">
                <a:solidFill>
                  <a:schemeClr val="hlink"/>
                </a:solidFill>
                <a:round/>
                <a:headEnd/>
                <a:tailEnd/>
              </a:ln>
            </p:spPr>
            <p:txBody>
              <a:bodyPr wrap="none" anchor="ctr"/>
              <a:lstStyle/>
              <a:p>
                <a:endParaRPr lang="zh-CN" altLang="en-US"/>
              </a:p>
            </p:txBody>
          </p:sp>
          <p:grpSp>
            <p:nvGrpSpPr>
              <p:cNvPr id="10272" name="Group 15"/>
              <p:cNvGrpSpPr>
                <a:grpSpLocks/>
              </p:cNvGrpSpPr>
              <p:nvPr/>
            </p:nvGrpSpPr>
            <p:grpSpPr bwMode="auto">
              <a:xfrm>
                <a:off x="457200" y="3386145"/>
                <a:ext cx="844397" cy="527051"/>
                <a:chOff x="1188" y="2112"/>
                <a:chExt cx="330" cy="332"/>
              </a:xfrm>
            </p:grpSpPr>
            <p:sp>
              <p:nvSpPr>
                <p:cNvPr id="10275" name="Oval 16"/>
                <p:cNvSpPr>
                  <a:spLocks noChangeArrowheads="1"/>
                </p:cNvSpPr>
                <p:nvPr/>
              </p:nvSpPr>
              <p:spPr bwMode="gray">
                <a:xfrm>
                  <a:off x="1188" y="2113"/>
                  <a:ext cx="330" cy="331"/>
                </a:xfrm>
                <a:prstGeom prst="ellipse">
                  <a:avLst/>
                </a:prstGeom>
                <a:solidFill>
                  <a:schemeClr val="hlink"/>
                </a:solidFill>
                <a:ln w="9525">
                  <a:noFill/>
                  <a:round/>
                  <a:headEnd/>
                  <a:tailEnd/>
                </a:ln>
              </p:spPr>
              <p:txBody>
                <a:bodyPr wrap="none" anchor="ctr"/>
                <a:lstStyle/>
                <a:p>
                  <a:endParaRPr lang="zh-CN" altLang="en-US"/>
                </a:p>
              </p:txBody>
            </p:sp>
            <p:pic>
              <p:nvPicPr>
                <p:cNvPr id="10276" name="Picture 17" descr="drop"/>
                <p:cNvPicPr>
                  <a:picLocks noChangeAspect="1" noChangeArrowheads="1"/>
                </p:cNvPicPr>
                <p:nvPr/>
              </p:nvPicPr>
              <p:blipFill>
                <a:blip r:embed="rId3"/>
                <a:srcRect/>
                <a:stretch>
                  <a:fillRect/>
                </a:stretch>
              </p:blipFill>
              <p:spPr bwMode="gray">
                <a:xfrm>
                  <a:off x="1190" y="2112"/>
                  <a:ext cx="328" cy="329"/>
                </a:xfrm>
                <a:prstGeom prst="rect">
                  <a:avLst/>
                </a:prstGeom>
                <a:noFill/>
                <a:ln w="9525">
                  <a:noFill/>
                  <a:miter lim="800000"/>
                  <a:headEnd/>
                  <a:tailEnd/>
                </a:ln>
              </p:spPr>
            </p:pic>
          </p:grpSp>
          <p:sp>
            <p:nvSpPr>
              <p:cNvPr id="10273" name="Text Box 18"/>
              <p:cNvSpPr txBox="1">
                <a:spLocks noChangeArrowheads="1"/>
              </p:cNvSpPr>
              <p:nvPr/>
            </p:nvSpPr>
            <p:spPr bwMode="gray">
              <a:xfrm>
                <a:off x="544199" y="3354388"/>
                <a:ext cx="506638" cy="579437"/>
              </a:xfrm>
              <a:prstGeom prst="rect">
                <a:avLst/>
              </a:prstGeom>
              <a:noFill/>
              <a:ln w="9525">
                <a:noFill/>
                <a:miter lim="800000"/>
                <a:headEnd/>
                <a:tailEnd/>
              </a:ln>
            </p:spPr>
            <p:txBody>
              <a:bodyPr>
                <a:spAutoFit/>
              </a:bodyPr>
              <a:lstStyle/>
              <a:p>
                <a:pPr algn="ctr">
                  <a:spcBef>
                    <a:spcPct val="50000"/>
                  </a:spcBef>
                </a:pPr>
                <a:r>
                  <a:rPr lang="en-US" altLang="zh-CN" sz="3200" b="1" i="1">
                    <a:solidFill>
                      <a:srgbClr val="FFFFFF"/>
                    </a:solidFill>
                    <a:cs typeface="Arial" charset="0"/>
                  </a:rPr>
                  <a:t>3</a:t>
                </a:r>
              </a:p>
            </p:txBody>
          </p:sp>
          <p:sp>
            <p:nvSpPr>
              <p:cNvPr id="10274" name="Text Box 25"/>
              <p:cNvSpPr txBox="1">
                <a:spLocks noChangeArrowheads="1"/>
              </p:cNvSpPr>
              <p:nvPr/>
            </p:nvSpPr>
            <p:spPr bwMode="gray">
              <a:xfrm>
                <a:off x="1383478" y="3424238"/>
                <a:ext cx="7041763" cy="400110"/>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sz="2000" b="1">
                    <a:cs typeface="Arial" charset="0"/>
                  </a:rPr>
                  <a:t>成果报告评审意见书和审查意见书；</a:t>
                </a:r>
                <a:endParaRPr lang="en-US" altLang="zh-CN" sz="2000" b="1">
                  <a:cs typeface="Arial" charset="0"/>
                </a:endParaRPr>
              </a:p>
            </p:txBody>
          </p:sp>
        </p:grpSp>
        <p:sp>
          <p:nvSpPr>
            <p:cNvPr id="10250" name="AutoShape 2"/>
            <p:cNvSpPr>
              <a:spLocks noChangeArrowheads="1"/>
            </p:cNvSpPr>
            <p:nvPr/>
          </p:nvSpPr>
          <p:spPr bwMode="gray">
            <a:xfrm>
              <a:off x="762001" y="4190998"/>
              <a:ext cx="8077200" cy="838201"/>
            </a:xfrm>
            <a:prstGeom prst="roundRect">
              <a:avLst>
                <a:gd name="adj" fmla="val 50000"/>
              </a:avLst>
            </a:prstGeom>
            <a:noFill/>
            <a:ln w="28575">
              <a:solidFill>
                <a:schemeClr val="folHlink"/>
              </a:solidFill>
              <a:round/>
              <a:headEnd/>
              <a:tailEnd/>
            </a:ln>
          </p:spPr>
          <p:txBody>
            <a:bodyPr wrap="none" anchor="ctr"/>
            <a:lstStyle/>
            <a:p>
              <a:endParaRPr lang="zh-CN" altLang="en-US"/>
            </a:p>
          </p:txBody>
        </p:sp>
        <p:grpSp>
          <p:nvGrpSpPr>
            <p:cNvPr id="10251" name="组合 34"/>
            <p:cNvGrpSpPr>
              <a:grpSpLocks/>
            </p:cNvGrpSpPr>
            <p:nvPr/>
          </p:nvGrpSpPr>
          <p:grpSpPr bwMode="auto">
            <a:xfrm>
              <a:off x="381000" y="4191000"/>
              <a:ext cx="8305800" cy="680106"/>
              <a:chOff x="457200" y="4192587"/>
              <a:chExt cx="7772400" cy="579437"/>
            </a:xfrm>
          </p:grpSpPr>
          <p:grpSp>
            <p:nvGrpSpPr>
              <p:cNvPr id="10266" name="Group 19"/>
              <p:cNvGrpSpPr>
                <a:grpSpLocks/>
              </p:cNvGrpSpPr>
              <p:nvPr/>
            </p:nvGrpSpPr>
            <p:grpSpPr bwMode="auto">
              <a:xfrm>
                <a:off x="457200" y="4224345"/>
                <a:ext cx="844397" cy="527051"/>
                <a:chOff x="1188" y="2532"/>
                <a:chExt cx="330" cy="332"/>
              </a:xfrm>
            </p:grpSpPr>
            <p:sp>
              <p:nvSpPr>
                <p:cNvPr id="10269" name="Oval 20"/>
                <p:cNvSpPr>
                  <a:spLocks noChangeArrowheads="1"/>
                </p:cNvSpPr>
                <p:nvPr/>
              </p:nvSpPr>
              <p:spPr bwMode="gray">
                <a:xfrm>
                  <a:off x="1188" y="2533"/>
                  <a:ext cx="330" cy="331"/>
                </a:xfrm>
                <a:prstGeom prst="ellipse">
                  <a:avLst/>
                </a:prstGeom>
                <a:solidFill>
                  <a:schemeClr val="folHlink"/>
                </a:solidFill>
                <a:ln w="9525">
                  <a:noFill/>
                  <a:round/>
                  <a:headEnd/>
                  <a:tailEnd/>
                </a:ln>
              </p:spPr>
              <p:txBody>
                <a:bodyPr wrap="none" anchor="ctr"/>
                <a:lstStyle/>
                <a:p>
                  <a:endParaRPr lang="zh-CN" altLang="en-US"/>
                </a:p>
              </p:txBody>
            </p:sp>
            <p:pic>
              <p:nvPicPr>
                <p:cNvPr id="10270" name="Picture 21" descr="drop"/>
                <p:cNvPicPr>
                  <a:picLocks noChangeAspect="1" noChangeArrowheads="1"/>
                </p:cNvPicPr>
                <p:nvPr/>
              </p:nvPicPr>
              <p:blipFill>
                <a:blip r:embed="rId3"/>
                <a:srcRect/>
                <a:stretch>
                  <a:fillRect/>
                </a:stretch>
              </p:blipFill>
              <p:spPr bwMode="gray">
                <a:xfrm>
                  <a:off x="1190" y="2532"/>
                  <a:ext cx="328" cy="329"/>
                </a:xfrm>
                <a:prstGeom prst="rect">
                  <a:avLst/>
                </a:prstGeom>
                <a:noFill/>
                <a:ln w="9525">
                  <a:noFill/>
                  <a:miter lim="800000"/>
                  <a:headEnd/>
                  <a:tailEnd/>
                </a:ln>
              </p:spPr>
            </p:pic>
          </p:grpSp>
          <p:sp>
            <p:nvSpPr>
              <p:cNvPr id="10267" name="Text Box 22"/>
              <p:cNvSpPr txBox="1">
                <a:spLocks noChangeArrowheads="1"/>
              </p:cNvSpPr>
              <p:nvPr/>
            </p:nvSpPr>
            <p:spPr bwMode="gray">
              <a:xfrm>
                <a:off x="531405" y="4192587"/>
                <a:ext cx="527109" cy="579437"/>
              </a:xfrm>
              <a:prstGeom prst="rect">
                <a:avLst/>
              </a:prstGeom>
              <a:noFill/>
              <a:ln w="9525">
                <a:noFill/>
                <a:miter lim="800000"/>
                <a:headEnd/>
                <a:tailEnd/>
              </a:ln>
            </p:spPr>
            <p:txBody>
              <a:bodyPr>
                <a:spAutoFit/>
              </a:bodyPr>
              <a:lstStyle/>
              <a:p>
                <a:pPr algn="ctr">
                  <a:spcBef>
                    <a:spcPct val="50000"/>
                  </a:spcBef>
                </a:pPr>
                <a:r>
                  <a:rPr lang="en-US" altLang="zh-CN" sz="3200" b="1" i="1">
                    <a:solidFill>
                      <a:srgbClr val="FFFFFF"/>
                    </a:solidFill>
                    <a:cs typeface="Arial" charset="0"/>
                  </a:rPr>
                  <a:t>4</a:t>
                </a:r>
              </a:p>
            </p:txBody>
          </p:sp>
          <p:sp>
            <p:nvSpPr>
              <p:cNvPr id="10268" name="Text Box 26"/>
              <p:cNvSpPr txBox="1">
                <a:spLocks noChangeArrowheads="1"/>
              </p:cNvSpPr>
              <p:nvPr/>
            </p:nvSpPr>
            <p:spPr bwMode="gray">
              <a:xfrm>
                <a:off x="762000" y="4192588"/>
                <a:ext cx="7467600" cy="501511"/>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b="1">
                    <a:cs typeface="Arial" charset="0"/>
                  </a:rPr>
                  <a:t>        应用技术成果应提交相关评价证明（鉴定、验收、检测报告），涉及知识产权的应提交相关证书（专利证书、软件登记证书等），已获得储量的应提交相关机构出具的证明；</a:t>
                </a:r>
                <a:endParaRPr lang="en-US" altLang="zh-CN" b="1">
                  <a:cs typeface="Arial" charset="0"/>
                </a:endParaRPr>
              </a:p>
            </p:txBody>
          </p:sp>
        </p:grpSp>
        <p:grpSp>
          <p:nvGrpSpPr>
            <p:cNvPr id="10252" name="组合 55"/>
            <p:cNvGrpSpPr>
              <a:grpSpLocks/>
            </p:cNvGrpSpPr>
            <p:nvPr/>
          </p:nvGrpSpPr>
          <p:grpSpPr bwMode="auto">
            <a:xfrm>
              <a:off x="381000" y="5257800"/>
              <a:ext cx="8382000" cy="716181"/>
              <a:chOff x="457200" y="1676400"/>
              <a:chExt cx="8382000" cy="716181"/>
            </a:xfrm>
          </p:grpSpPr>
          <p:sp>
            <p:nvSpPr>
              <p:cNvPr id="10260" name="AutoShape 5"/>
              <p:cNvSpPr>
                <a:spLocks noChangeArrowheads="1"/>
              </p:cNvSpPr>
              <p:nvPr/>
            </p:nvSpPr>
            <p:spPr bwMode="gray">
              <a:xfrm>
                <a:off x="585139" y="1725613"/>
                <a:ext cx="8177861" cy="560386"/>
              </a:xfrm>
              <a:prstGeom prst="roundRect">
                <a:avLst>
                  <a:gd name="adj" fmla="val 50000"/>
                </a:avLst>
              </a:prstGeom>
              <a:noFill/>
              <a:ln w="28575">
                <a:solidFill>
                  <a:schemeClr val="accent2"/>
                </a:solidFill>
                <a:round/>
                <a:headEnd/>
                <a:tailEnd/>
              </a:ln>
            </p:spPr>
            <p:txBody>
              <a:bodyPr wrap="none" anchor="ctr"/>
              <a:lstStyle/>
              <a:p>
                <a:endParaRPr lang="zh-CN" altLang="en-US"/>
              </a:p>
            </p:txBody>
          </p:sp>
          <p:grpSp>
            <p:nvGrpSpPr>
              <p:cNvPr id="10261" name="Group 7"/>
              <p:cNvGrpSpPr>
                <a:grpSpLocks/>
              </p:cNvGrpSpPr>
              <p:nvPr/>
            </p:nvGrpSpPr>
            <p:grpSpPr bwMode="auto">
              <a:xfrm>
                <a:off x="457200" y="1708150"/>
                <a:ext cx="844397" cy="527050"/>
                <a:chOff x="720" y="1488"/>
                <a:chExt cx="806" cy="808"/>
              </a:xfrm>
            </p:grpSpPr>
            <p:sp>
              <p:nvSpPr>
                <p:cNvPr id="10264" name="Oval 8"/>
                <p:cNvSpPr>
                  <a:spLocks noChangeArrowheads="1"/>
                </p:cNvSpPr>
                <p:nvPr/>
              </p:nvSpPr>
              <p:spPr bwMode="gray">
                <a:xfrm>
                  <a:off x="720" y="1490"/>
                  <a:ext cx="806" cy="806"/>
                </a:xfrm>
                <a:prstGeom prst="ellipse">
                  <a:avLst/>
                </a:prstGeom>
                <a:solidFill>
                  <a:schemeClr val="accent2"/>
                </a:solidFill>
                <a:ln w="9525">
                  <a:noFill/>
                  <a:round/>
                  <a:headEnd/>
                  <a:tailEnd/>
                </a:ln>
              </p:spPr>
              <p:txBody>
                <a:bodyPr wrap="none" anchor="ctr"/>
                <a:lstStyle/>
                <a:p>
                  <a:endParaRPr lang="zh-CN" altLang="en-US"/>
                </a:p>
              </p:txBody>
            </p:sp>
            <p:pic>
              <p:nvPicPr>
                <p:cNvPr id="10265" name="Picture 9" descr="drop"/>
                <p:cNvPicPr>
                  <a:picLocks noChangeAspect="1" noChangeArrowheads="1"/>
                </p:cNvPicPr>
                <p:nvPr/>
              </p:nvPicPr>
              <p:blipFill>
                <a:blip r:embed="rId3"/>
                <a:srcRect/>
                <a:stretch>
                  <a:fillRect/>
                </a:stretch>
              </p:blipFill>
              <p:spPr bwMode="gray">
                <a:xfrm>
                  <a:off x="721" y="1488"/>
                  <a:ext cx="800" cy="800"/>
                </a:xfrm>
                <a:prstGeom prst="rect">
                  <a:avLst/>
                </a:prstGeom>
                <a:noFill/>
                <a:ln w="9525">
                  <a:noFill/>
                  <a:miter lim="800000"/>
                  <a:headEnd/>
                  <a:tailEnd/>
                </a:ln>
              </p:spPr>
            </p:pic>
          </p:grpSp>
          <p:sp>
            <p:nvSpPr>
              <p:cNvPr id="10262" name="Text Box 10"/>
              <p:cNvSpPr txBox="1">
                <a:spLocks noChangeArrowheads="1"/>
              </p:cNvSpPr>
              <p:nvPr/>
            </p:nvSpPr>
            <p:spPr bwMode="gray">
              <a:xfrm>
                <a:off x="531405" y="1676400"/>
                <a:ext cx="527109" cy="579438"/>
              </a:xfrm>
              <a:prstGeom prst="rect">
                <a:avLst/>
              </a:prstGeom>
              <a:noFill/>
              <a:ln w="9525">
                <a:noFill/>
                <a:miter lim="800000"/>
                <a:headEnd/>
                <a:tailEnd/>
              </a:ln>
            </p:spPr>
            <p:txBody>
              <a:bodyPr>
                <a:spAutoFit/>
              </a:bodyPr>
              <a:lstStyle/>
              <a:p>
                <a:pPr algn="ctr">
                  <a:spcBef>
                    <a:spcPct val="50000"/>
                  </a:spcBef>
                </a:pPr>
                <a:r>
                  <a:rPr lang="en-US" altLang="zh-CN" sz="3200" b="1" i="1">
                    <a:solidFill>
                      <a:srgbClr val="FFFFFF"/>
                    </a:solidFill>
                    <a:cs typeface="Arial" charset="0"/>
                  </a:rPr>
                  <a:t>5</a:t>
                </a:r>
              </a:p>
            </p:txBody>
          </p:sp>
          <p:sp>
            <p:nvSpPr>
              <p:cNvPr id="10263" name="Text Box 23"/>
              <p:cNvSpPr txBox="1">
                <a:spLocks noChangeArrowheads="1"/>
              </p:cNvSpPr>
              <p:nvPr/>
            </p:nvSpPr>
            <p:spPr bwMode="gray">
              <a:xfrm>
                <a:off x="1383478" y="1746250"/>
                <a:ext cx="7455722" cy="646331"/>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b="1">
                    <a:cs typeface="Arial" charset="0"/>
                  </a:rPr>
                  <a:t>形成出版物（学术论文、专著等）的，应提交学术论文或专著的主书名页（包括扉页和版本记录页）；</a:t>
                </a:r>
                <a:endParaRPr lang="en-US" altLang="zh-CN" b="1">
                  <a:cs typeface="Arial" charset="0"/>
                </a:endParaRPr>
              </a:p>
            </p:txBody>
          </p:sp>
        </p:grpSp>
        <p:grpSp>
          <p:nvGrpSpPr>
            <p:cNvPr id="10253" name="组合 62"/>
            <p:cNvGrpSpPr>
              <a:grpSpLocks/>
            </p:cNvGrpSpPr>
            <p:nvPr/>
          </p:nvGrpSpPr>
          <p:grpSpPr bwMode="auto">
            <a:xfrm>
              <a:off x="381000" y="5943600"/>
              <a:ext cx="8305800" cy="579437"/>
              <a:chOff x="457200" y="2516188"/>
              <a:chExt cx="8305800" cy="579437"/>
            </a:xfrm>
          </p:grpSpPr>
          <p:sp>
            <p:nvSpPr>
              <p:cNvPr id="10254" name="AutoShape 4"/>
              <p:cNvSpPr>
                <a:spLocks noChangeArrowheads="1"/>
              </p:cNvSpPr>
              <p:nvPr/>
            </p:nvSpPr>
            <p:spPr bwMode="gray">
              <a:xfrm>
                <a:off x="585139" y="2565400"/>
                <a:ext cx="8177861" cy="503238"/>
              </a:xfrm>
              <a:prstGeom prst="roundRect">
                <a:avLst>
                  <a:gd name="adj" fmla="val 50000"/>
                </a:avLst>
              </a:prstGeom>
              <a:noFill/>
              <a:ln w="28575">
                <a:solidFill>
                  <a:schemeClr val="accent1"/>
                </a:solidFill>
                <a:round/>
                <a:headEnd/>
                <a:tailEnd/>
              </a:ln>
            </p:spPr>
            <p:txBody>
              <a:bodyPr wrap="none" anchor="ctr"/>
              <a:lstStyle/>
              <a:p>
                <a:endParaRPr lang="zh-CN" altLang="en-US"/>
              </a:p>
            </p:txBody>
          </p:sp>
          <p:grpSp>
            <p:nvGrpSpPr>
              <p:cNvPr id="10255" name="Group 11"/>
              <p:cNvGrpSpPr>
                <a:grpSpLocks/>
              </p:cNvGrpSpPr>
              <p:nvPr/>
            </p:nvGrpSpPr>
            <p:grpSpPr bwMode="auto">
              <a:xfrm>
                <a:off x="457200" y="2547943"/>
                <a:ext cx="844397" cy="527051"/>
                <a:chOff x="1188" y="1705"/>
                <a:chExt cx="330" cy="332"/>
              </a:xfrm>
            </p:grpSpPr>
            <p:sp>
              <p:nvSpPr>
                <p:cNvPr id="10258" name="Oval 12"/>
                <p:cNvSpPr>
                  <a:spLocks noChangeArrowheads="1"/>
                </p:cNvSpPr>
                <p:nvPr/>
              </p:nvSpPr>
              <p:spPr bwMode="gray">
                <a:xfrm>
                  <a:off x="1188" y="1706"/>
                  <a:ext cx="330" cy="331"/>
                </a:xfrm>
                <a:prstGeom prst="ellipse">
                  <a:avLst/>
                </a:prstGeom>
                <a:solidFill>
                  <a:schemeClr val="accent1"/>
                </a:solidFill>
                <a:ln w="9525">
                  <a:noFill/>
                  <a:round/>
                  <a:headEnd/>
                  <a:tailEnd/>
                </a:ln>
              </p:spPr>
              <p:txBody>
                <a:bodyPr wrap="none" anchor="ctr"/>
                <a:lstStyle/>
                <a:p>
                  <a:endParaRPr lang="zh-CN" altLang="en-US"/>
                </a:p>
              </p:txBody>
            </p:sp>
            <p:pic>
              <p:nvPicPr>
                <p:cNvPr id="10259" name="Picture 13" descr="drop"/>
                <p:cNvPicPr>
                  <a:picLocks noChangeAspect="1" noChangeArrowheads="1"/>
                </p:cNvPicPr>
                <p:nvPr/>
              </p:nvPicPr>
              <p:blipFill>
                <a:blip r:embed="rId3"/>
                <a:srcRect/>
                <a:stretch>
                  <a:fillRect/>
                </a:stretch>
              </p:blipFill>
              <p:spPr bwMode="gray">
                <a:xfrm>
                  <a:off x="1190" y="1705"/>
                  <a:ext cx="328" cy="329"/>
                </a:xfrm>
                <a:prstGeom prst="rect">
                  <a:avLst/>
                </a:prstGeom>
                <a:noFill/>
                <a:ln w="9525">
                  <a:noFill/>
                  <a:miter lim="800000"/>
                  <a:headEnd/>
                  <a:tailEnd/>
                </a:ln>
              </p:spPr>
            </p:pic>
          </p:grpSp>
          <p:sp>
            <p:nvSpPr>
              <p:cNvPr id="10256" name="Text Box 14"/>
              <p:cNvSpPr txBox="1">
                <a:spLocks noChangeArrowheads="1"/>
              </p:cNvSpPr>
              <p:nvPr/>
            </p:nvSpPr>
            <p:spPr bwMode="gray">
              <a:xfrm>
                <a:off x="539081" y="2516188"/>
                <a:ext cx="557814" cy="579437"/>
              </a:xfrm>
              <a:prstGeom prst="rect">
                <a:avLst/>
              </a:prstGeom>
              <a:noFill/>
              <a:ln w="9525">
                <a:noFill/>
                <a:miter lim="800000"/>
                <a:headEnd/>
                <a:tailEnd/>
              </a:ln>
            </p:spPr>
            <p:txBody>
              <a:bodyPr>
                <a:spAutoFit/>
              </a:bodyPr>
              <a:lstStyle/>
              <a:p>
                <a:pPr algn="ctr">
                  <a:spcBef>
                    <a:spcPct val="50000"/>
                  </a:spcBef>
                </a:pPr>
                <a:r>
                  <a:rPr lang="en-US" altLang="zh-CN" sz="3200" b="1" i="1">
                    <a:solidFill>
                      <a:srgbClr val="FFFFFF"/>
                    </a:solidFill>
                    <a:cs typeface="Arial" charset="0"/>
                  </a:rPr>
                  <a:t>6</a:t>
                </a:r>
              </a:p>
            </p:txBody>
          </p:sp>
          <p:sp>
            <p:nvSpPr>
              <p:cNvPr id="10257" name="Text Box 24"/>
              <p:cNvSpPr txBox="1">
                <a:spLocks noChangeArrowheads="1"/>
              </p:cNvSpPr>
              <p:nvPr/>
            </p:nvSpPr>
            <p:spPr bwMode="gray">
              <a:xfrm>
                <a:off x="1383478" y="2586038"/>
                <a:ext cx="7041763" cy="400110"/>
              </a:xfrm>
              <a:prstGeom prst="rect">
                <a:avLst/>
              </a:prstGeom>
              <a:noFill/>
              <a:ln w="9525">
                <a:noFill/>
                <a:miter lim="800000"/>
                <a:headEnd/>
                <a:tailEnd/>
              </a:ln>
            </p:spPr>
            <p:txBody>
              <a:bodyPr>
                <a:spAutoFit/>
              </a:bodyPr>
              <a:lstStyle/>
              <a:p>
                <a:pPr marL="457200" indent="-457200">
                  <a:spcBef>
                    <a:spcPct val="50000"/>
                  </a:spcBef>
                  <a:buClr>
                    <a:schemeClr val="tx1"/>
                  </a:buClr>
                </a:pPr>
                <a:r>
                  <a:rPr lang="zh-CN" altLang="en-US" sz="2000" b="1">
                    <a:cs typeface="Arial" charset="0"/>
                  </a:rPr>
                  <a:t>其它应提交的材料。</a:t>
                </a:r>
                <a:endParaRPr lang="en-US" altLang="zh-CN" sz="2000" b="1">
                  <a:cs typeface="Arial" charset="0"/>
                </a:endParaRPr>
              </a:p>
            </p:txBody>
          </p:sp>
        </p:grpSp>
      </p:grpSp>
      <p:sp>
        <p:nvSpPr>
          <p:cNvPr id="10243" name="Rectangle 3"/>
          <p:cNvSpPr>
            <a:spLocks noChangeArrowheads="1"/>
          </p:cNvSpPr>
          <p:nvPr/>
        </p:nvSpPr>
        <p:spPr bwMode="auto">
          <a:xfrm>
            <a:off x="381000" y="838200"/>
            <a:ext cx="6986588" cy="461963"/>
          </a:xfrm>
          <a:prstGeom prst="rect">
            <a:avLst/>
          </a:prstGeom>
          <a:noFill/>
          <a:ln w="9525" algn="ctr">
            <a:noFill/>
            <a:miter lim="800000"/>
            <a:headEnd/>
            <a:tailEnd/>
          </a:ln>
        </p:spPr>
        <p:txBody>
          <a:bodyPr>
            <a:spAutoFit/>
          </a:bodyPr>
          <a:lstStyle/>
          <a:p>
            <a:pPr eaLnBrk="0" hangingPunct="0">
              <a:buClr>
                <a:srgbClr val="D7181F"/>
              </a:buClr>
              <a:buFont typeface="Wingdings" pitchFamily="2" charset="2"/>
              <a:buChar char="v"/>
            </a:pPr>
            <a:r>
              <a:rPr lang="en-US" altLang="zh-CN" sz="2400" b="1">
                <a:solidFill>
                  <a:srgbClr val="1C1C1C"/>
                </a:solidFill>
                <a:latin typeface="华文新魏" pitchFamily="2" charset="-122"/>
                <a:ea typeface="华文新魏" pitchFamily="2" charset="-122"/>
              </a:rPr>
              <a:t>5.</a:t>
            </a:r>
            <a:r>
              <a:rPr lang="zh-CN" altLang="en-US" sz="2400" b="1">
                <a:solidFill>
                  <a:srgbClr val="1C1C1C"/>
                </a:solidFill>
                <a:latin typeface="华文新魏" pitchFamily="2" charset="-122"/>
                <a:ea typeface="华文新魏" pitchFamily="2" charset="-122"/>
              </a:rPr>
              <a:t>成果登记内容：</a:t>
            </a:r>
            <a:endParaRPr lang="en-US" altLang="zh-CN" sz="2000">
              <a:solidFill>
                <a:srgbClr val="1C1C1C"/>
              </a:solidFill>
              <a:latin typeface="华文新魏" pitchFamily="2" charset="-122"/>
              <a:ea typeface="华文新魏" pitchFamily="2" charset="-122"/>
            </a:endParaRPr>
          </a:p>
        </p:txBody>
      </p:sp>
      <p:sp>
        <p:nvSpPr>
          <p:cNvPr id="10244"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
        <p:nvSpPr>
          <p:cNvPr id="10245" name="标题 1"/>
          <p:cNvSpPr>
            <a:spLocks noGrp="1"/>
          </p:cNvSpPr>
          <p:nvPr>
            <p:ph type="title"/>
          </p:nvPr>
        </p:nvSpPr>
        <p:spPr/>
        <p:txBody>
          <a:bodyPr/>
          <a:lstStyle/>
          <a:p>
            <a:endParaRPr lang="zh-CN" altLang="en-US" smtClean="0">
              <a:ea typeface="宋体" pitchFamily="2" charset="-122"/>
            </a:endParaRPr>
          </a:p>
        </p:txBody>
      </p:sp>
      <p:sp>
        <p:nvSpPr>
          <p:cNvPr id="10246" name="标题 1"/>
          <p:cNvSpPr txBox="1">
            <a:spLocks/>
          </p:cNvSpPr>
          <p:nvPr/>
        </p:nvSpPr>
        <p:spPr bwMode="gray">
          <a:xfrm>
            <a:off x="762000" y="228600"/>
            <a:ext cx="4995863" cy="563563"/>
          </a:xfrm>
          <a:prstGeom prst="rect">
            <a:avLst/>
          </a:prstGeom>
          <a:solidFill>
            <a:schemeClr val="bg1"/>
          </a:solidFill>
          <a:ln w="9525">
            <a:noFill/>
            <a:miter lim="800000"/>
            <a:headEnd/>
            <a:tailEnd/>
          </a:ln>
        </p:spPr>
        <p:txBody>
          <a:bodyPr anchor="ctr"/>
          <a:lstStyle/>
          <a:p>
            <a:pPr algn="ctr" eaLnBrk="0" hangingPunct="0"/>
            <a:r>
              <a:rPr lang="zh-CN" altLang="en-US" sz="2400" b="1">
                <a:solidFill>
                  <a:srgbClr val="000000"/>
                </a:solidFill>
                <a:latin typeface="Verdana" pitchFamily="34" charset="0"/>
              </a:rPr>
              <a:t>一、成果登记概况</a:t>
            </a:r>
          </a:p>
        </p:txBody>
      </p:sp>
    </p:spTree>
  </p:cSld>
  <p:clrMapOvr>
    <a:masterClrMapping/>
  </p:clrMapOvr>
  <p:transition advTm="1437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组合 2"/>
          <p:cNvGrpSpPr>
            <a:grpSpLocks/>
          </p:cNvGrpSpPr>
          <p:nvPr/>
        </p:nvGrpSpPr>
        <p:grpSpPr bwMode="auto">
          <a:xfrm>
            <a:off x="825500" y="1054100"/>
            <a:ext cx="6778625" cy="1389063"/>
            <a:chOff x="969963" y="1452563"/>
            <a:chExt cx="6778625" cy="1389063"/>
          </a:xfrm>
        </p:grpSpPr>
        <p:sp>
          <p:nvSpPr>
            <p:cNvPr id="30" name="AutoShape 22"/>
            <p:cNvSpPr>
              <a:spLocks noChangeArrowheads="1"/>
            </p:cNvSpPr>
            <p:nvPr/>
          </p:nvSpPr>
          <p:spPr bwMode="gray">
            <a:xfrm>
              <a:off x="969963" y="1822451"/>
              <a:ext cx="6653213" cy="1019175"/>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headEnd/>
              <a:tailEnd/>
            </a:ln>
            <a:effectLst>
              <a:outerShdw dist="53882" dir="2700000" algn="ctr" rotWithShape="0">
                <a:srgbClr val="000000">
                  <a:alpha val="50000"/>
                </a:srgbClr>
              </a:outerShdw>
            </a:effectLst>
          </p:spPr>
          <p:txBody>
            <a:bodyPr wrap="none" anchor="ctr"/>
            <a:lstStyle/>
            <a:p>
              <a:pPr>
                <a:defRPr/>
              </a:pPr>
              <a:endParaRPr lang="zh-CN" altLang="en-US">
                <a:latin typeface="Arial" pitchFamily="34" charset="0"/>
              </a:endParaRPr>
            </a:p>
          </p:txBody>
        </p:sp>
        <p:sp>
          <p:nvSpPr>
            <p:cNvPr id="32" name="AutoShape 24"/>
            <p:cNvSpPr>
              <a:spLocks noChangeArrowheads="1"/>
            </p:cNvSpPr>
            <p:nvPr/>
          </p:nvSpPr>
          <p:spPr bwMode="gray">
            <a:xfrm flipV="1">
              <a:off x="1141413" y="1452563"/>
              <a:ext cx="6397625" cy="361950"/>
            </a:xfrm>
            <a:custGeom>
              <a:avLst/>
              <a:gdLst>
                <a:gd name="G0" fmla="+- 3813 0 0"/>
                <a:gd name="G1" fmla="+- 21600 0 3813"/>
                <a:gd name="G2" fmla="*/ 3813 1 2"/>
                <a:gd name="G3" fmla="+- 21600 0 G2"/>
                <a:gd name="G4" fmla="+/ 3813 21600 2"/>
                <a:gd name="G5" fmla="+/ G1 0 2"/>
                <a:gd name="G6" fmla="*/ 21600 21600 3813"/>
                <a:gd name="G7" fmla="*/ G6 1 2"/>
                <a:gd name="G8" fmla="+- 21600 0 G7"/>
                <a:gd name="G9" fmla="*/ 21600 1 2"/>
                <a:gd name="G10" fmla="+- 3813 0 G9"/>
                <a:gd name="G11" fmla="?: G10 G8 0"/>
                <a:gd name="G12" fmla="?: G10 G7 21600"/>
                <a:gd name="T0" fmla="*/ 19693 w 21600"/>
                <a:gd name="T1" fmla="*/ 10800 h 21600"/>
                <a:gd name="T2" fmla="*/ 10800 w 21600"/>
                <a:gd name="T3" fmla="*/ 21600 h 21600"/>
                <a:gd name="T4" fmla="*/ 1907 w 21600"/>
                <a:gd name="T5" fmla="*/ 10800 h 21600"/>
                <a:gd name="T6" fmla="*/ 10800 w 21600"/>
                <a:gd name="T7" fmla="*/ 0 h 21600"/>
                <a:gd name="T8" fmla="*/ 3707 w 21600"/>
                <a:gd name="T9" fmla="*/ 3707 h 21600"/>
                <a:gd name="T10" fmla="*/ 17893 w 21600"/>
                <a:gd name="T11" fmla="*/ 17893 h 21600"/>
              </a:gdLst>
              <a:ahLst/>
              <a:cxnLst>
                <a:cxn ang="0">
                  <a:pos x="T0" y="T1"/>
                </a:cxn>
                <a:cxn ang="0">
                  <a:pos x="T2" y="T3"/>
                </a:cxn>
                <a:cxn ang="0">
                  <a:pos x="T4" y="T5"/>
                </a:cxn>
                <a:cxn ang="0">
                  <a:pos x="T6" y="T7"/>
                </a:cxn>
              </a:cxnLst>
              <a:rect l="T8" t="T9" r="T10" b="T11"/>
              <a:pathLst>
                <a:path w="21600" h="21600">
                  <a:moveTo>
                    <a:pt x="0" y="0"/>
                  </a:moveTo>
                  <a:lnTo>
                    <a:pt x="3813" y="21600"/>
                  </a:lnTo>
                  <a:lnTo>
                    <a:pt x="17787" y="21600"/>
                  </a:lnTo>
                  <a:lnTo>
                    <a:pt x="21600" y="0"/>
                  </a:lnTo>
                  <a:close/>
                </a:path>
              </a:pathLst>
            </a:custGeom>
            <a:gradFill rotWithShape="1">
              <a:gsLst>
                <a:gs pos="0">
                  <a:schemeClr val="folHlink">
                    <a:alpha val="39999"/>
                  </a:schemeClr>
                </a:gs>
                <a:gs pos="100000">
                  <a:schemeClr val="folHlink">
                    <a:gamma/>
                    <a:tint val="0"/>
                    <a:invGamma/>
                    <a:alpha val="0"/>
                  </a:schemeClr>
                </a:gs>
              </a:gsLst>
              <a:lin ang="5400000" scaled="1"/>
            </a:gradFill>
            <a:ln w="9525" algn="ctr">
              <a:noFill/>
              <a:miter lim="800000"/>
              <a:headEnd/>
              <a:tailEnd/>
            </a:ln>
            <a:effectLst/>
          </p:spPr>
          <p:txBody>
            <a:bodyPr wrap="none" anchor="ctr"/>
            <a:lstStyle/>
            <a:p>
              <a:pPr>
                <a:defRPr/>
              </a:pPr>
              <a:endParaRPr lang="zh-CN" altLang="en-US">
                <a:latin typeface="Arial" pitchFamily="34" charset="0"/>
              </a:endParaRPr>
            </a:p>
          </p:txBody>
        </p:sp>
        <p:pic>
          <p:nvPicPr>
            <p:cNvPr id="11320" name="Picture 28" descr="Picture4"/>
            <p:cNvPicPr>
              <a:picLocks noChangeAspect="1" noChangeArrowheads="1"/>
            </p:cNvPicPr>
            <p:nvPr/>
          </p:nvPicPr>
          <p:blipFill>
            <a:blip r:embed="rId3"/>
            <a:srcRect/>
            <a:stretch>
              <a:fillRect/>
            </a:stretch>
          </p:blipFill>
          <p:spPr bwMode="auto">
            <a:xfrm>
              <a:off x="1020763" y="1868488"/>
              <a:ext cx="676275" cy="573088"/>
            </a:xfrm>
            <a:prstGeom prst="rect">
              <a:avLst/>
            </a:prstGeom>
            <a:noFill/>
            <a:ln w="9525">
              <a:noFill/>
              <a:miter lim="800000"/>
              <a:headEnd/>
              <a:tailEnd/>
            </a:ln>
          </p:spPr>
        </p:pic>
        <p:sp>
          <p:nvSpPr>
            <p:cNvPr id="11321" name="AutoShape 31"/>
            <p:cNvSpPr>
              <a:spLocks noChangeArrowheads="1"/>
            </p:cNvSpPr>
            <p:nvPr/>
          </p:nvSpPr>
          <p:spPr bwMode="gray">
            <a:xfrm>
              <a:off x="1454151" y="1614488"/>
              <a:ext cx="5791200" cy="457200"/>
            </a:xfrm>
            <a:prstGeom prst="roundRect">
              <a:avLst>
                <a:gd name="adj" fmla="val 16667"/>
              </a:avLst>
            </a:prstGeom>
            <a:solidFill>
              <a:srgbClr val="FEFFFF"/>
            </a:solidFill>
            <a:ln w="28575">
              <a:solidFill>
                <a:schemeClr val="folHlink"/>
              </a:solidFill>
              <a:round/>
              <a:headEnd/>
              <a:tailEnd/>
            </a:ln>
          </p:spPr>
          <p:txBody>
            <a:bodyPr wrap="none" anchor="ctr"/>
            <a:lstStyle/>
            <a:p>
              <a:endParaRPr lang="zh-CN" altLang="en-US"/>
            </a:p>
          </p:txBody>
        </p:sp>
        <p:sp>
          <p:nvSpPr>
            <p:cNvPr id="11322" name="Text Box 34"/>
            <p:cNvSpPr txBox="1">
              <a:spLocks noChangeArrowheads="1"/>
            </p:cNvSpPr>
            <p:nvPr/>
          </p:nvSpPr>
          <p:spPr bwMode="gray">
            <a:xfrm>
              <a:off x="1377950" y="2151063"/>
              <a:ext cx="6370638" cy="584775"/>
            </a:xfrm>
            <a:prstGeom prst="rect">
              <a:avLst/>
            </a:prstGeom>
            <a:noFill/>
            <a:ln w="9525" algn="ctr">
              <a:noFill/>
              <a:miter lim="800000"/>
              <a:headEnd/>
              <a:tailEnd/>
            </a:ln>
          </p:spPr>
          <p:txBody>
            <a:bodyPr>
              <a:spAutoFit/>
            </a:bodyPr>
            <a:lstStyle/>
            <a:p>
              <a:pPr eaLnBrk="0" hangingPunct="0"/>
              <a:r>
                <a:rPr lang="en-US" altLang="zh-CN" sz="1600" b="1">
                  <a:solidFill>
                    <a:srgbClr val="FEFFFF"/>
                  </a:solidFill>
                </a:rPr>
                <a:t>-</a:t>
              </a:r>
              <a:r>
                <a:rPr lang="zh-CN" altLang="en-US" sz="1600" b="1">
                  <a:solidFill>
                    <a:srgbClr val="FEFFFF"/>
                  </a:solidFill>
                </a:rPr>
                <a:t>申报、审查、审核、纸质备案、公示、发证、材料保管。</a:t>
              </a:r>
              <a:endParaRPr lang="en-US" altLang="zh-CN" sz="1600" b="1">
                <a:solidFill>
                  <a:srgbClr val="FEFFFF"/>
                </a:solidFill>
              </a:endParaRPr>
            </a:p>
            <a:p>
              <a:pPr eaLnBrk="0" hangingPunct="0"/>
              <a:r>
                <a:rPr lang="en-US" altLang="zh-CN" sz="1600" b="1">
                  <a:solidFill>
                    <a:srgbClr val="FEFFFF"/>
                  </a:solidFill>
                </a:rPr>
                <a:t>-</a:t>
              </a:r>
              <a:r>
                <a:rPr lang="zh-CN" altLang="en-US" sz="1600" b="1">
                  <a:solidFill>
                    <a:srgbClr val="FEFFFF"/>
                  </a:solidFill>
                </a:rPr>
                <a:t>成果变更后续再添加。</a:t>
              </a:r>
              <a:endParaRPr lang="en-US" altLang="zh-CN" sz="1600">
                <a:solidFill>
                  <a:srgbClr val="FEFFFF"/>
                </a:solidFill>
              </a:endParaRPr>
            </a:p>
          </p:txBody>
        </p:sp>
        <p:sp>
          <p:nvSpPr>
            <p:cNvPr id="45" name="Rectangle 37"/>
            <p:cNvSpPr>
              <a:spLocks noChangeArrowheads="1"/>
            </p:cNvSpPr>
            <p:nvPr/>
          </p:nvSpPr>
          <p:spPr bwMode="black">
            <a:xfrm>
              <a:off x="1835151" y="1624013"/>
              <a:ext cx="5456237" cy="425450"/>
            </a:xfrm>
            <a:prstGeom prst="rect">
              <a:avLst/>
            </a:prstGeom>
            <a:noFill/>
            <a:ln w="9525">
              <a:noFill/>
              <a:miter lim="800000"/>
              <a:headEnd/>
              <a:tailEnd/>
            </a:ln>
            <a:effectLst/>
          </p:spPr>
          <p:txBody>
            <a:bodyPr>
              <a:spAutoFit/>
            </a:bodyPr>
            <a:lstStyle/>
            <a:p>
              <a:pPr>
                <a:lnSpc>
                  <a:spcPct val="120000"/>
                </a:lnSpc>
                <a:defRPr/>
              </a:pPr>
              <a:r>
                <a:rPr lang="en-US" altLang="zh-CN" b="1" dirty="0">
                  <a:solidFill>
                    <a:schemeClr val="folHlink"/>
                  </a:solidFill>
                  <a:effectLst>
                    <a:outerShdw blurRad="38100" dist="38100" dir="2700000" algn="tl">
                      <a:srgbClr val="C0C0C0"/>
                    </a:outerShdw>
                  </a:effectLst>
                  <a:latin typeface="Arial" pitchFamily="34" charset="0"/>
                </a:rPr>
                <a:t>6.</a:t>
              </a:r>
              <a:r>
                <a:rPr lang="zh-CN" altLang="en-US" b="1" dirty="0">
                  <a:solidFill>
                    <a:schemeClr val="folHlink"/>
                  </a:solidFill>
                  <a:effectLst>
                    <a:outerShdw blurRad="38100" dist="38100" dir="2700000" algn="tl">
                      <a:srgbClr val="C0C0C0"/>
                    </a:outerShdw>
                  </a:effectLst>
                  <a:latin typeface="Arial" pitchFamily="34" charset="0"/>
                </a:rPr>
                <a:t>成果登记工作流程</a:t>
              </a:r>
              <a:endParaRPr lang="en-US" altLang="zh-CN" b="1" dirty="0">
                <a:solidFill>
                  <a:schemeClr val="folHlink"/>
                </a:solidFill>
                <a:effectLst>
                  <a:outerShdw blurRad="38100" dist="38100" dir="2700000" algn="tl">
                    <a:srgbClr val="C0C0C0"/>
                  </a:outerShdw>
                </a:effectLst>
                <a:latin typeface="Arial" pitchFamily="34" charset="0"/>
              </a:endParaRPr>
            </a:p>
          </p:txBody>
        </p:sp>
      </p:grpSp>
      <p:sp>
        <p:nvSpPr>
          <p:cNvPr id="11267"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
        <p:nvSpPr>
          <p:cNvPr id="11268" name="标题 1"/>
          <p:cNvSpPr>
            <a:spLocks noGrp="1"/>
          </p:cNvSpPr>
          <p:nvPr>
            <p:ph type="title"/>
          </p:nvPr>
        </p:nvSpPr>
        <p:spPr/>
        <p:txBody>
          <a:bodyPr/>
          <a:lstStyle/>
          <a:p>
            <a:endParaRPr lang="zh-CN" altLang="en-US" smtClean="0">
              <a:ea typeface="宋体" pitchFamily="2" charset="-122"/>
            </a:endParaRPr>
          </a:p>
        </p:txBody>
      </p:sp>
      <p:sp>
        <p:nvSpPr>
          <p:cNvPr id="11269" name="标题 1"/>
          <p:cNvSpPr txBox="1">
            <a:spLocks/>
          </p:cNvSpPr>
          <p:nvPr/>
        </p:nvSpPr>
        <p:spPr bwMode="gray">
          <a:xfrm>
            <a:off x="762000" y="228600"/>
            <a:ext cx="4995863" cy="563563"/>
          </a:xfrm>
          <a:prstGeom prst="rect">
            <a:avLst/>
          </a:prstGeom>
          <a:solidFill>
            <a:schemeClr val="bg1"/>
          </a:solidFill>
          <a:ln w="9525">
            <a:noFill/>
            <a:miter lim="800000"/>
            <a:headEnd/>
            <a:tailEnd/>
          </a:ln>
        </p:spPr>
        <p:txBody>
          <a:bodyPr anchor="ctr"/>
          <a:lstStyle/>
          <a:p>
            <a:pPr algn="ctr" eaLnBrk="0" hangingPunct="0"/>
            <a:r>
              <a:rPr lang="zh-CN" altLang="en-US" sz="2400" b="1">
                <a:solidFill>
                  <a:srgbClr val="000000"/>
                </a:solidFill>
                <a:latin typeface="Verdana" pitchFamily="34" charset="0"/>
              </a:rPr>
              <a:t>一、成果登记概况</a:t>
            </a:r>
          </a:p>
        </p:txBody>
      </p:sp>
      <p:grpSp>
        <p:nvGrpSpPr>
          <p:cNvPr id="11270" name="组合 25"/>
          <p:cNvGrpSpPr>
            <a:grpSpLocks/>
          </p:cNvGrpSpPr>
          <p:nvPr/>
        </p:nvGrpSpPr>
        <p:grpSpPr bwMode="auto">
          <a:xfrm>
            <a:off x="592138" y="2682875"/>
            <a:ext cx="8108950" cy="4043363"/>
            <a:chOff x="914400" y="1676400"/>
            <a:chExt cx="8108950" cy="4043363"/>
          </a:xfrm>
        </p:grpSpPr>
        <p:sp>
          <p:nvSpPr>
            <p:cNvPr id="27" name="Freeform 7"/>
            <p:cNvSpPr>
              <a:spLocks/>
            </p:cNvSpPr>
            <p:nvPr/>
          </p:nvSpPr>
          <p:spPr bwMode="gray">
            <a:xfrm>
              <a:off x="1066800" y="2108200"/>
              <a:ext cx="7956550" cy="3611563"/>
            </a:xfrm>
            <a:custGeom>
              <a:avLst/>
              <a:gdLst/>
              <a:ahLst/>
              <a:cxnLst>
                <a:cxn ang="0">
                  <a:pos x="496" y="157"/>
                </a:cxn>
                <a:cxn ang="0">
                  <a:pos x="0" y="0"/>
                </a:cxn>
                <a:cxn ang="0">
                  <a:pos x="231" y="124"/>
                </a:cxn>
                <a:cxn ang="0">
                  <a:pos x="4282" y="2025"/>
                </a:cxn>
                <a:cxn ang="0">
                  <a:pos x="3974" y="2298"/>
                </a:cxn>
                <a:cxn ang="0">
                  <a:pos x="5190" y="2065"/>
                </a:cxn>
                <a:cxn ang="0">
                  <a:pos x="5039" y="1268"/>
                </a:cxn>
                <a:cxn ang="0">
                  <a:pos x="4748" y="1507"/>
                </a:cxn>
                <a:cxn ang="0">
                  <a:pos x="496" y="157"/>
                </a:cxn>
              </a:cxnLst>
              <a:rect l="0" t="0" r="r" b="b"/>
              <a:pathLst>
                <a:path w="5190" h="2298">
                  <a:moveTo>
                    <a:pt x="496" y="157"/>
                  </a:moveTo>
                  <a:lnTo>
                    <a:pt x="0" y="0"/>
                  </a:lnTo>
                  <a:lnTo>
                    <a:pt x="231" y="124"/>
                  </a:lnTo>
                  <a:lnTo>
                    <a:pt x="4282" y="2025"/>
                  </a:lnTo>
                  <a:lnTo>
                    <a:pt x="3974" y="2298"/>
                  </a:lnTo>
                  <a:lnTo>
                    <a:pt x="5190" y="2065"/>
                  </a:lnTo>
                  <a:lnTo>
                    <a:pt x="5039" y="1268"/>
                  </a:lnTo>
                  <a:lnTo>
                    <a:pt x="4748" y="1507"/>
                  </a:lnTo>
                  <a:lnTo>
                    <a:pt x="496" y="157"/>
                  </a:lnTo>
                  <a:close/>
                </a:path>
              </a:pathLst>
            </a:custGeom>
            <a:gradFill rotWithShape="1">
              <a:gsLst>
                <a:gs pos="0">
                  <a:schemeClr val="hlink">
                    <a:gamma/>
                    <a:shade val="40000"/>
                    <a:invGamma/>
                  </a:schemeClr>
                </a:gs>
                <a:gs pos="50000">
                  <a:schemeClr val="hlink"/>
                </a:gs>
                <a:gs pos="100000">
                  <a:schemeClr val="hlink">
                    <a:gamma/>
                    <a:shade val="40000"/>
                    <a:invGamma/>
                  </a:schemeClr>
                </a:gs>
              </a:gsLst>
              <a:lin ang="2700000" scaled="1"/>
            </a:gradFill>
            <a:ln w="9525" cap="flat" cmpd="sng">
              <a:noFill/>
              <a:prstDash val="solid"/>
              <a:round/>
              <a:headEnd/>
              <a:tailEnd/>
            </a:ln>
            <a:effectLst/>
          </p:spPr>
          <p:txBody>
            <a:bodyPr wrap="none" anchor="ctr"/>
            <a:lstStyle/>
            <a:p>
              <a:pPr>
                <a:defRPr/>
              </a:pPr>
              <a:endParaRPr lang="zh-CN" altLang="en-US">
                <a:latin typeface="Arial" pitchFamily="34" charset="0"/>
              </a:endParaRPr>
            </a:p>
          </p:txBody>
        </p:sp>
        <p:sp>
          <p:nvSpPr>
            <p:cNvPr id="11272" name="Text Box 17"/>
            <p:cNvSpPr txBox="1">
              <a:spLocks noChangeArrowheads="1"/>
            </p:cNvSpPr>
            <p:nvPr/>
          </p:nvSpPr>
          <p:spPr bwMode="black">
            <a:xfrm>
              <a:off x="3505200" y="1752600"/>
              <a:ext cx="463550" cy="369888"/>
            </a:xfrm>
            <a:prstGeom prst="rect">
              <a:avLst/>
            </a:prstGeom>
            <a:noFill/>
            <a:ln w="9525" algn="ctr">
              <a:noFill/>
              <a:miter lim="800000"/>
              <a:headEnd/>
              <a:tailEnd/>
            </a:ln>
          </p:spPr>
          <p:txBody>
            <a:bodyPr>
              <a:spAutoFit/>
            </a:bodyPr>
            <a:lstStyle/>
            <a:p>
              <a:pPr eaLnBrk="0" hangingPunct="0">
                <a:spcBef>
                  <a:spcPct val="50000"/>
                </a:spcBef>
              </a:pPr>
              <a:r>
                <a:rPr lang="en-US" altLang="zh-CN"/>
                <a:t>5</a:t>
              </a:r>
            </a:p>
          </p:txBody>
        </p:sp>
        <p:sp>
          <p:nvSpPr>
            <p:cNvPr id="11273" name="Text Box 19"/>
            <p:cNvSpPr txBox="1">
              <a:spLocks noChangeArrowheads="1"/>
            </p:cNvSpPr>
            <p:nvPr/>
          </p:nvSpPr>
          <p:spPr bwMode="black">
            <a:xfrm>
              <a:off x="6172200" y="1752600"/>
              <a:ext cx="406400" cy="369888"/>
            </a:xfrm>
            <a:prstGeom prst="rect">
              <a:avLst/>
            </a:prstGeom>
            <a:noFill/>
            <a:ln w="9525" algn="ctr">
              <a:noFill/>
              <a:miter lim="800000"/>
              <a:headEnd/>
              <a:tailEnd/>
            </a:ln>
          </p:spPr>
          <p:txBody>
            <a:bodyPr>
              <a:spAutoFit/>
            </a:bodyPr>
            <a:lstStyle/>
            <a:p>
              <a:pPr eaLnBrk="0" hangingPunct="0">
                <a:spcBef>
                  <a:spcPct val="50000"/>
                </a:spcBef>
              </a:pPr>
              <a:r>
                <a:rPr lang="en-US" altLang="zh-CN"/>
                <a:t>2</a:t>
              </a:r>
            </a:p>
          </p:txBody>
        </p:sp>
        <p:sp>
          <p:nvSpPr>
            <p:cNvPr id="11274" name="Text Box 20"/>
            <p:cNvSpPr txBox="1">
              <a:spLocks noChangeArrowheads="1"/>
            </p:cNvSpPr>
            <p:nvPr/>
          </p:nvSpPr>
          <p:spPr bwMode="black">
            <a:xfrm>
              <a:off x="7239000" y="1828800"/>
              <a:ext cx="984250" cy="369888"/>
            </a:xfrm>
            <a:prstGeom prst="rect">
              <a:avLst/>
            </a:prstGeom>
            <a:noFill/>
            <a:ln w="9525" algn="ctr">
              <a:noFill/>
              <a:miter lim="800000"/>
              <a:headEnd/>
              <a:tailEnd/>
            </a:ln>
          </p:spPr>
          <p:txBody>
            <a:bodyPr>
              <a:spAutoFit/>
            </a:bodyPr>
            <a:lstStyle/>
            <a:p>
              <a:pPr eaLnBrk="0" hangingPunct="0">
                <a:spcBef>
                  <a:spcPct val="50000"/>
                </a:spcBef>
              </a:pPr>
              <a:r>
                <a:rPr lang="en-US" altLang="zh-CN"/>
                <a:t>1</a:t>
              </a:r>
            </a:p>
          </p:txBody>
        </p:sp>
        <p:sp>
          <p:nvSpPr>
            <p:cNvPr id="11275" name="Text Box 24"/>
            <p:cNvSpPr txBox="1">
              <a:spLocks noChangeArrowheads="1"/>
            </p:cNvSpPr>
            <p:nvPr/>
          </p:nvSpPr>
          <p:spPr bwMode="gray">
            <a:xfrm>
              <a:off x="1182688" y="3413125"/>
              <a:ext cx="2725737" cy="307975"/>
            </a:xfrm>
            <a:prstGeom prst="rect">
              <a:avLst/>
            </a:prstGeom>
            <a:noFill/>
            <a:ln w="9525" algn="ctr">
              <a:noFill/>
              <a:miter lim="800000"/>
              <a:headEnd/>
              <a:tailEnd/>
            </a:ln>
          </p:spPr>
          <p:txBody>
            <a:bodyPr>
              <a:spAutoFit/>
            </a:bodyPr>
            <a:lstStyle/>
            <a:p>
              <a:pPr>
                <a:spcBef>
                  <a:spcPct val="50000"/>
                </a:spcBef>
              </a:pPr>
              <a:r>
                <a:rPr lang="en-US" altLang="zh-CN" sz="1400"/>
                <a:t> </a:t>
              </a:r>
            </a:p>
          </p:txBody>
        </p:sp>
        <p:sp>
          <p:nvSpPr>
            <p:cNvPr id="11276" name="Text Box 25"/>
            <p:cNvSpPr txBox="1">
              <a:spLocks noChangeArrowheads="1"/>
            </p:cNvSpPr>
            <p:nvPr/>
          </p:nvSpPr>
          <p:spPr bwMode="gray">
            <a:xfrm>
              <a:off x="2709863" y="4038600"/>
              <a:ext cx="1655762" cy="307975"/>
            </a:xfrm>
            <a:prstGeom prst="rect">
              <a:avLst/>
            </a:prstGeom>
            <a:noFill/>
            <a:ln w="9525" algn="ctr">
              <a:noFill/>
              <a:miter lim="800000"/>
              <a:headEnd/>
              <a:tailEnd/>
            </a:ln>
          </p:spPr>
          <p:txBody>
            <a:bodyPr>
              <a:spAutoFit/>
            </a:bodyPr>
            <a:lstStyle/>
            <a:p>
              <a:pPr>
                <a:spcBef>
                  <a:spcPct val="50000"/>
                </a:spcBef>
              </a:pPr>
              <a:r>
                <a:rPr lang="en-US" altLang="zh-CN" sz="1400"/>
                <a:t> </a:t>
              </a:r>
              <a:endParaRPr lang="en-US" altLang="zh-CN">
                <a:latin typeface="华文新魏" pitchFamily="2" charset="-122"/>
                <a:ea typeface="华文新魏" pitchFamily="2" charset="-122"/>
              </a:endParaRPr>
            </a:p>
          </p:txBody>
        </p:sp>
        <p:sp>
          <p:nvSpPr>
            <p:cNvPr id="11277" name="Text Box 26"/>
            <p:cNvSpPr txBox="1">
              <a:spLocks noChangeArrowheads="1"/>
            </p:cNvSpPr>
            <p:nvPr/>
          </p:nvSpPr>
          <p:spPr bwMode="gray">
            <a:xfrm>
              <a:off x="4067175" y="4610100"/>
              <a:ext cx="1635125" cy="307975"/>
            </a:xfrm>
            <a:prstGeom prst="rect">
              <a:avLst/>
            </a:prstGeom>
            <a:noFill/>
            <a:ln w="9525" algn="ctr">
              <a:noFill/>
              <a:miter lim="800000"/>
              <a:headEnd/>
              <a:tailEnd/>
            </a:ln>
          </p:spPr>
          <p:txBody>
            <a:bodyPr>
              <a:spAutoFit/>
            </a:bodyPr>
            <a:lstStyle/>
            <a:p>
              <a:pPr>
                <a:spcBef>
                  <a:spcPct val="50000"/>
                </a:spcBef>
              </a:pPr>
              <a:r>
                <a:rPr lang="en-US" altLang="zh-CN" sz="1400"/>
                <a:t> </a:t>
              </a:r>
              <a:endParaRPr lang="en-US" altLang="zh-CN">
                <a:latin typeface="华文新魏" pitchFamily="2" charset="-122"/>
                <a:ea typeface="华文新魏" pitchFamily="2" charset="-122"/>
              </a:endParaRPr>
            </a:p>
          </p:txBody>
        </p:sp>
        <p:sp>
          <p:nvSpPr>
            <p:cNvPr id="11278" name="Text Box 27"/>
            <p:cNvSpPr txBox="1">
              <a:spLocks noChangeArrowheads="1"/>
            </p:cNvSpPr>
            <p:nvPr/>
          </p:nvSpPr>
          <p:spPr bwMode="gray">
            <a:xfrm>
              <a:off x="5594350" y="5110163"/>
              <a:ext cx="1714500" cy="369887"/>
            </a:xfrm>
            <a:prstGeom prst="rect">
              <a:avLst/>
            </a:prstGeom>
            <a:noFill/>
            <a:ln w="9525" algn="ctr">
              <a:noFill/>
              <a:miter lim="800000"/>
              <a:headEnd/>
              <a:tailEnd/>
            </a:ln>
          </p:spPr>
          <p:txBody>
            <a:bodyPr>
              <a:spAutoFit/>
            </a:bodyPr>
            <a:lstStyle/>
            <a:p>
              <a:endParaRPr lang="zh-CN" altLang="en-US">
                <a:latin typeface="华文新魏" pitchFamily="2" charset="-122"/>
                <a:ea typeface="华文新魏" pitchFamily="2" charset="-122"/>
              </a:endParaRPr>
            </a:p>
          </p:txBody>
        </p:sp>
        <p:grpSp>
          <p:nvGrpSpPr>
            <p:cNvPr id="11279" name="组合 139"/>
            <p:cNvGrpSpPr>
              <a:grpSpLocks/>
            </p:cNvGrpSpPr>
            <p:nvPr/>
          </p:nvGrpSpPr>
          <p:grpSpPr bwMode="auto">
            <a:xfrm>
              <a:off x="6705600" y="2133600"/>
              <a:ext cx="966788" cy="2949575"/>
              <a:chOff x="6299215" y="2084387"/>
              <a:chExt cx="966773" cy="2950044"/>
            </a:xfrm>
          </p:grpSpPr>
          <p:sp>
            <p:nvSpPr>
              <p:cNvPr id="11315" name="AutoShape 14"/>
              <p:cNvSpPr>
                <a:spLocks noChangeArrowheads="1"/>
              </p:cNvSpPr>
              <p:nvPr/>
            </p:nvSpPr>
            <p:spPr bwMode="gray">
              <a:xfrm>
                <a:off x="6656797" y="3855857"/>
                <a:ext cx="608442" cy="752937"/>
              </a:xfrm>
              <a:prstGeom prst="can">
                <a:avLst>
                  <a:gd name="adj" fmla="val 21421"/>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en-US"/>
              </a:p>
            </p:txBody>
          </p:sp>
          <p:cxnSp>
            <p:nvCxnSpPr>
              <p:cNvPr id="11316" name="AutoShape 32"/>
              <p:cNvCxnSpPr>
                <a:cxnSpLocks noChangeShapeType="1"/>
                <a:stCxn id="11315" idx="3"/>
                <a:endCxn id="11278" idx="0"/>
              </p:cNvCxnSpPr>
              <p:nvPr/>
            </p:nvCxnSpPr>
            <p:spPr bwMode="gray">
              <a:xfrm rot="5400000">
                <a:off x="6417298" y="4490711"/>
                <a:ext cx="425637" cy="661804"/>
              </a:xfrm>
              <a:prstGeom prst="bentConnector3">
                <a:avLst>
                  <a:gd name="adj1" fmla="val 50000"/>
                </a:avLst>
              </a:prstGeom>
              <a:noFill/>
              <a:ln w="9525">
                <a:solidFill>
                  <a:srgbClr val="1C1C1C"/>
                </a:solidFill>
                <a:miter lim="800000"/>
                <a:headEnd/>
                <a:tailEnd/>
              </a:ln>
            </p:spPr>
          </p:cxnSp>
          <p:sp>
            <p:nvSpPr>
              <p:cNvPr id="82" name="AutoShape 33"/>
              <p:cNvSpPr>
                <a:spLocks noChangeArrowheads="1"/>
              </p:cNvSpPr>
              <p:nvPr/>
            </p:nvSpPr>
            <p:spPr bwMode="gray">
              <a:xfrm>
                <a:off x="6656396" y="2084387"/>
                <a:ext cx="609591" cy="1906891"/>
              </a:xfrm>
              <a:prstGeom prst="can">
                <a:avLst>
                  <a:gd name="adj" fmla="val 27945"/>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p>
                <a:pPr>
                  <a:defRPr/>
                </a:pPr>
                <a:endParaRPr lang="zh-CN" altLang="en-US">
                  <a:latin typeface="Arial" pitchFamily="34" charset="0"/>
                </a:endParaRPr>
              </a:p>
            </p:txBody>
          </p:sp>
        </p:grpSp>
        <p:grpSp>
          <p:nvGrpSpPr>
            <p:cNvPr id="11280" name="组合 140"/>
            <p:cNvGrpSpPr>
              <a:grpSpLocks/>
            </p:cNvGrpSpPr>
            <p:nvPr/>
          </p:nvGrpSpPr>
          <p:grpSpPr bwMode="auto">
            <a:xfrm>
              <a:off x="5486400" y="2133600"/>
              <a:ext cx="1098550" cy="2605088"/>
              <a:chOff x="4732078" y="1928812"/>
              <a:chExt cx="1098811" cy="2605874"/>
            </a:xfrm>
          </p:grpSpPr>
          <p:sp>
            <p:nvSpPr>
              <p:cNvPr id="11312" name="AutoShape 15"/>
              <p:cNvSpPr>
                <a:spLocks noChangeArrowheads="1"/>
              </p:cNvSpPr>
              <p:nvPr/>
            </p:nvSpPr>
            <p:spPr bwMode="gray">
              <a:xfrm>
                <a:off x="5351706" y="3553206"/>
                <a:ext cx="478833" cy="470586"/>
              </a:xfrm>
              <a:prstGeom prst="can">
                <a:avLst>
                  <a:gd name="adj" fmla="val 21667"/>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en-US"/>
              </a:p>
            </p:txBody>
          </p:sp>
          <p:cxnSp>
            <p:nvCxnSpPr>
              <p:cNvPr id="11313" name="AutoShape 31"/>
              <p:cNvCxnSpPr>
                <a:cxnSpLocks noChangeShapeType="1"/>
                <a:stCxn id="11312" idx="3"/>
                <a:endCxn id="11277" idx="0"/>
              </p:cNvCxnSpPr>
              <p:nvPr/>
            </p:nvCxnSpPr>
            <p:spPr bwMode="gray">
              <a:xfrm rot="5400000">
                <a:off x="4906153" y="3849716"/>
                <a:ext cx="510895" cy="859045"/>
              </a:xfrm>
              <a:prstGeom prst="bentConnector3">
                <a:avLst>
                  <a:gd name="adj1" fmla="val 50000"/>
                </a:avLst>
              </a:prstGeom>
              <a:noFill/>
              <a:ln w="9525">
                <a:solidFill>
                  <a:srgbClr val="1C1C1C"/>
                </a:solidFill>
                <a:miter lim="800000"/>
                <a:headEnd/>
                <a:tailEnd/>
              </a:ln>
            </p:spPr>
          </p:cxnSp>
          <p:sp>
            <p:nvSpPr>
              <p:cNvPr id="79" name="AutoShape 34"/>
              <p:cNvSpPr>
                <a:spLocks noChangeArrowheads="1"/>
              </p:cNvSpPr>
              <p:nvPr/>
            </p:nvSpPr>
            <p:spPr bwMode="gray">
              <a:xfrm>
                <a:off x="5351350" y="1928812"/>
                <a:ext cx="479539" cy="1730897"/>
              </a:xfrm>
              <a:prstGeom prst="can">
                <a:avLst>
                  <a:gd name="adj" fmla="val 27398"/>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p>
                <a:pPr>
                  <a:defRPr/>
                </a:pPr>
                <a:endParaRPr lang="zh-CN" altLang="en-US">
                  <a:latin typeface="Arial" pitchFamily="34" charset="0"/>
                </a:endParaRPr>
              </a:p>
            </p:txBody>
          </p:sp>
        </p:grpSp>
        <p:grpSp>
          <p:nvGrpSpPr>
            <p:cNvPr id="11281" name="组合 141"/>
            <p:cNvGrpSpPr>
              <a:grpSpLocks/>
            </p:cNvGrpSpPr>
            <p:nvPr/>
          </p:nvGrpSpPr>
          <p:grpSpPr bwMode="auto">
            <a:xfrm>
              <a:off x="3657600" y="1752600"/>
              <a:ext cx="1209675" cy="2286000"/>
              <a:chOff x="3385266" y="1676400"/>
              <a:chExt cx="1210407" cy="2286632"/>
            </a:xfrm>
          </p:grpSpPr>
          <p:sp>
            <p:nvSpPr>
              <p:cNvPr id="11308" name="AutoShape 12"/>
              <p:cNvSpPr>
                <a:spLocks noChangeArrowheads="1"/>
              </p:cNvSpPr>
              <p:nvPr/>
            </p:nvSpPr>
            <p:spPr bwMode="gray">
              <a:xfrm>
                <a:off x="4106020" y="3132447"/>
                <a:ext cx="387027" cy="337715"/>
              </a:xfrm>
              <a:prstGeom prst="can">
                <a:avLst>
                  <a:gd name="adj" fmla="val 25000"/>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en-US"/>
              </a:p>
            </p:txBody>
          </p:sp>
          <p:sp>
            <p:nvSpPr>
              <p:cNvPr id="11309" name="Text Box 18"/>
              <p:cNvSpPr txBox="1">
                <a:spLocks noChangeArrowheads="1"/>
              </p:cNvSpPr>
              <p:nvPr/>
            </p:nvSpPr>
            <p:spPr bwMode="black">
              <a:xfrm>
                <a:off x="4129099" y="1676400"/>
                <a:ext cx="466574" cy="369431"/>
              </a:xfrm>
              <a:prstGeom prst="rect">
                <a:avLst/>
              </a:prstGeom>
              <a:noFill/>
              <a:ln w="9525" algn="ctr">
                <a:noFill/>
                <a:miter lim="800000"/>
                <a:headEnd/>
                <a:tailEnd/>
              </a:ln>
            </p:spPr>
            <p:txBody>
              <a:bodyPr>
                <a:spAutoFit/>
              </a:bodyPr>
              <a:lstStyle/>
              <a:p>
                <a:pPr eaLnBrk="0" hangingPunct="0">
                  <a:spcBef>
                    <a:spcPct val="50000"/>
                  </a:spcBef>
                </a:pPr>
                <a:r>
                  <a:rPr lang="en-US" altLang="zh-CN"/>
                  <a:t>4</a:t>
                </a:r>
              </a:p>
            </p:txBody>
          </p:sp>
          <p:cxnSp>
            <p:nvCxnSpPr>
              <p:cNvPr id="11310" name="AutoShape 30"/>
              <p:cNvCxnSpPr>
                <a:cxnSpLocks noChangeShapeType="1"/>
                <a:stCxn id="11308" idx="3"/>
                <a:endCxn id="11276" idx="0"/>
              </p:cNvCxnSpPr>
              <p:nvPr/>
            </p:nvCxnSpPr>
            <p:spPr bwMode="gray">
              <a:xfrm rot="5400000">
                <a:off x="3595965" y="3259463"/>
                <a:ext cx="492870" cy="914268"/>
              </a:xfrm>
              <a:prstGeom prst="bentConnector3">
                <a:avLst>
                  <a:gd name="adj1" fmla="val 50000"/>
                </a:avLst>
              </a:prstGeom>
              <a:noFill/>
              <a:ln w="9525">
                <a:solidFill>
                  <a:srgbClr val="1C1C1C"/>
                </a:solidFill>
                <a:miter lim="800000"/>
                <a:headEnd/>
                <a:tailEnd/>
              </a:ln>
            </p:spPr>
          </p:cxnSp>
          <p:sp>
            <p:nvSpPr>
              <p:cNvPr id="76" name="AutoShape 35"/>
              <p:cNvSpPr>
                <a:spLocks noChangeArrowheads="1"/>
              </p:cNvSpPr>
              <p:nvPr/>
            </p:nvSpPr>
            <p:spPr bwMode="gray">
              <a:xfrm>
                <a:off x="4104838" y="2076561"/>
                <a:ext cx="387584" cy="1159195"/>
              </a:xfrm>
              <a:prstGeom prst="can">
                <a:avLst>
                  <a:gd name="adj" fmla="val 28209"/>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p>
                <a:pPr>
                  <a:defRPr/>
                </a:pPr>
                <a:endParaRPr lang="zh-CN" altLang="en-US">
                  <a:latin typeface="Arial" pitchFamily="34" charset="0"/>
                </a:endParaRPr>
              </a:p>
            </p:txBody>
          </p:sp>
        </p:grpSp>
        <p:grpSp>
          <p:nvGrpSpPr>
            <p:cNvPr id="11282" name="组合 143"/>
            <p:cNvGrpSpPr>
              <a:grpSpLocks/>
            </p:cNvGrpSpPr>
            <p:nvPr/>
          </p:nvGrpSpPr>
          <p:grpSpPr bwMode="auto">
            <a:xfrm>
              <a:off x="2546350" y="2133600"/>
              <a:ext cx="1263650" cy="1279525"/>
              <a:chOff x="2043206" y="1931987"/>
              <a:chExt cx="1264397" cy="1279890"/>
            </a:xfrm>
          </p:grpSpPr>
          <p:sp>
            <p:nvSpPr>
              <p:cNvPr id="11305" name="AutoShape 11"/>
              <p:cNvSpPr>
                <a:spLocks noChangeArrowheads="1"/>
              </p:cNvSpPr>
              <p:nvPr/>
            </p:nvSpPr>
            <p:spPr bwMode="gray">
              <a:xfrm>
                <a:off x="3002803" y="2770187"/>
                <a:ext cx="304800" cy="228600"/>
              </a:xfrm>
              <a:prstGeom prst="can">
                <a:avLst>
                  <a:gd name="adj" fmla="val 27343"/>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en-US"/>
              </a:p>
            </p:txBody>
          </p:sp>
          <p:cxnSp>
            <p:nvCxnSpPr>
              <p:cNvPr id="11306" name="AutoShape 29"/>
              <p:cNvCxnSpPr>
                <a:cxnSpLocks noChangeShapeType="1"/>
                <a:stCxn id="11305" idx="3"/>
                <a:endCxn id="11275" idx="0"/>
              </p:cNvCxnSpPr>
              <p:nvPr/>
            </p:nvCxnSpPr>
            <p:spPr bwMode="gray">
              <a:xfrm rot="5400000">
                <a:off x="2492659" y="2549333"/>
                <a:ext cx="213091" cy="1111998"/>
              </a:xfrm>
              <a:prstGeom prst="bentConnector3">
                <a:avLst>
                  <a:gd name="adj1" fmla="val 50000"/>
                </a:avLst>
              </a:prstGeom>
              <a:noFill/>
              <a:ln w="9525">
                <a:solidFill>
                  <a:srgbClr val="1C1C1C"/>
                </a:solidFill>
                <a:miter lim="800000"/>
                <a:headEnd/>
                <a:tailEnd/>
              </a:ln>
            </p:spPr>
          </p:cxnSp>
          <p:sp>
            <p:nvSpPr>
              <p:cNvPr id="72" name="AutoShape 36"/>
              <p:cNvSpPr>
                <a:spLocks noChangeArrowheads="1"/>
              </p:cNvSpPr>
              <p:nvPr/>
            </p:nvSpPr>
            <p:spPr bwMode="gray">
              <a:xfrm>
                <a:off x="3002623" y="1931987"/>
                <a:ext cx="304980" cy="913073"/>
              </a:xfrm>
              <a:prstGeom prst="can">
                <a:avLst>
                  <a:gd name="adj" fmla="val 23806"/>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p>
                <a:pPr>
                  <a:defRPr/>
                </a:pPr>
                <a:endParaRPr lang="zh-CN" altLang="en-US">
                  <a:latin typeface="Arial" pitchFamily="34" charset="0"/>
                </a:endParaRPr>
              </a:p>
            </p:txBody>
          </p:sp>
        </p:grpSp>
        <p:grpSp>
          <p:nvGrpSpPr>
            <p:cNvPr id="11283" name="组合 144"/>
            <p:cNvGrpSpPr>
              <a:grpSpLocks/>
            </p:cNvGrpSpPr>
            <p:nvPr/>
          </p:nvGrpSpPr>
          <p:grpSpPr bwMode="auto">
            <a:xfrm>
              <a:off x="1600200" y="1676400"/>
              <a:ext cx="609600" cy="1044575"/>
              <a:chOff x="1729856" y="1676400"/>
              <a:chExt cx="634062" cy="1120178"/>
            </a:xfrm>
          </p:grpSpPr>
          <p:sp>
            <p:nvSpPr>
              <p:cNvPr id="11301" name="AutoShape 10"/>
              <p:cNvSpPr>
                <a:spLocks noChangeArrowheads="1"/>
              </p:cNvSpPr>
              <p:nvPr/>
            </p:nvSpPr>
            <p:spPr bwMode="gray">
              <a:xfrm>
                <a:off x="2071879" y="2418265"/>
                <a:ext cx="243017" cy="153170"/>
              </a:xfrm>
              <a:prstGeom prst="can">
                <a:avLst>
                  <a:gd name="adj" fmla="val 39796"/>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en-US"/>
              </a:p>
            </p:txBody>
          </p:sp>
          <p:sp>
            <p:nvSpPr>
              <p:cNvPr id="11302" name="Text Box 16"/>
              <p:cNvSpPr txBox="1">
                <a:spLocks noChangeArrowheads="1"/>
              </p:cNvSpPr>
              <p:nvPr/>
            </p:nvSpPr>
            <p:spPr bwMode="black">
              <a:xfrm>
                <a:off x="1985967" y="1676400"/>
                <a:ext cx="377951" cy="396290"/>
              </a:xfrm>
              <a:prstGeom prst="rect">
                <a:avLst/>
              </a:prstGeom>
              <a:noFill/>
              <a:ln w="9525" algn="ctr">
                <a:noFill/>
                <a:miter lim="800000"/>
                <a:headEnd/>
                <a:tailEnd/>
              </a:ln>
            </p:spPr>
            <p:txBody>
              <a:bodyPr>
                <a:spAutoFit/>
              </a:bodyPr>
              <a:lstStyle/>
              <a:p>
                <a:pPr eaLnBrk="0" hangingPunct="0">
                  <a:spcBef>
                    <a:spcPct val="50000"/>
                  </a:spcBef>
                </a:pPr>
                <a:r>
                  <a:rPr lang="en-US" altLang="zh-CN"/>
                  <a:t>7</a:t>
                </a:r>
              </a:p>
            </p:txBody>
          </p:sp>
          <p:cxnSp>
            <p:nvCxnSpPr>
              <p:cNvPr id="11303" name="AutoShape 28"/>
              <p:cNvCxnSpPr>
                <a:cxnSpLocks noChangeShapeType="1"/>
                <a:stCxn id="11301" idx="3"/>
              </p:cNvCxnSpPr>
              <p:nvPr/>
            </p:nvCxnSpPr>
            <p:spPr bwMode="gray">
              <a:xfrm rot="5400000">
                <a:off x="1849500" y="2451791"/>
                <a:ext cx="225143" cy="464432"/>
              </a:xfrm>
              <a:prstGeom prst="bentConnector3">
                <a:avLst>
                  <a:gd name="adj1" fmla="val 49181"/>
                </a:avLst>
              </a:prstGeom>
              <a:noFill/>
              <a:ln w="9525">
                <a:solidFill>
                  <a:srgbClr val="1C1C1C"/>
                </a:solidFill>
                <a:miter lim="800000"/>
                <a:headEnd/>
                <a:tailEnd/>
              </a:ln>
            </p:spPr>
          </p:cxnSp>
          <p:sp>
            <p:nvSpPr>
              <p:cNvPr id="69" name="AutoShape 37"/>
              <p:cNvSpPr>
                <a:spLocks noChangeArrowheads="1"/>
              </p:cNvSpPr>
              <p:nvPr/>
            </p:nvSpPr>
            <p:spPr bwMode="gray">
              <a:xfrm>
                <a:off x="2071655" y="2086678"/>
                <a:ext cx="242727" cy="394956"/>
              </a:xfrm>
              <a:prstGeom prst="can">
                <a:avLst>
                  <a:gd name="adj" fmla="val 26911"/>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p>
                <a:pPr>
                  <a:defRPr/>
                </a:pPr>
                <a:endParaRPr lang="zh-CN" altLang="en-US">
                  <a:latin typeface="Arial" pitchFamily="34" charset="0"/>
                </a:endParaRPr>
              </a:p>
            </p:txBody>
          </p:sp>
        </p:grpSp>
        <p:grpSp>
          <p:nvGrpSpPr>
            <p:cNvPr id="11284" name="组合 149"/>
            <p:cNvGrpSpPr>
              <a:grpSpLocks/>
            </p:cNvGrpSpPr>
            <p:nvPr/>
          </p:nvGrpSpPr>
          <p:grpSpPr bwMode="auto">
            <a:xfrm>
              <a:off x="4562475" y="2133600"/>
              <a:ext cx="1098550" cy="2230438"/>
              <a:chOff x="4798249" y="1907193"/>
              <a:chExt cx="1099054" cy="2547648"/>
            </a:xfrm>
          </p:grpSpPr>
          <p:sp>
            <p:nvSpPr>
              <p:cNvPr id="11298" name="AutoShape 15"/>
              <p:cNvSpPr>
                <a:spLocks noChangeArrowheads="1"/>
              </p:cNvSpPr>
              <p:nvPr/>
            </p:nvSpPr>
            <p:spPr bwMode="gray">
              <a:xfrm>
                <a:off x="5417878" y="3473361"/>
                <a:ext cx="478833" cy="470586"/>
              </a:xfrm>
              <a:prstGeom prst="can">
                <a:avLst>
                  <a:gd name="adj" fmla="val 21667"/>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en-US"/>
              </a:p>
            </p:txBody>
          </p:sp>
          <p:cxnSp>
            <p:nvCxnSpPr>
              <p:cNvPr id="11299" name="AutoShape 31"/>
              <p:cNvCxnSpPr>
                <a:cxnSpLocks noChangeShapeType="1"/>
                <a:stCxn id="11298" idx="3"/>
              </p:cNvCxnSpPr>
              <p:nvPr/>
            </p:nvCxnSpPr>
            <p:spPr bwMode="gray">
              <a:xfrm rot="5400000">
                <a:off x="4972325" y="3769871"/>
                <a:ext cx="510894" cy="859045"/>
              </a:xfrm>
              <a:prstGeom prst="bentConnector3">
                <a:avLst>
                  <a:gd name="adj1" fmla="val 50000"/>
                </a:avLst>
              </a:prstGeom>
              <a:noFill/>
              <a:ln w="9525">
                <a:solidFill>
                  <a:srgbClr val="1C1C1C"/>
                </a:solidFill>
                <a:miter lim="800000"/>
                <a:headEnd/>
                <a:tailEnd/>
              </a:ln>
            </p:spPr>
          </p:cxnSp>
          <p:sp>
            <p:nvSpPr>
              <p:cNvPr id="65" name="AutoShape 34"/>
              <p:cNvSpPr>
                <a:spLocks noChangeArrowheads="1"/>
              </p:cNvSpPr>
              <p:nvPr/>
            </p:nvSpPr>
            <p:spPr bwMode="gray">
              <a:xfrm>
                <a:off x="5417658" y="1907193"/>
                <a:ext cx="479645" cy="1664584"/>
              </a:xfrm>
              <a:prstGeom prst="can">
                <a:avLst>
                  <a:gd name="adj" fmla="val 27398"/>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p>
                <a:pPr>
                  <a:defRPr/>
                </a:pPr>
                <a:endParaRPr lang="zh-CN" altLang="en-US">
                  <a:latin typeface="Arial" pitchFamily="34" charset="0"/>
                </a:endParaRPr>
              </a:p>
            </p:txBody>
          </p:sp>
        </p:grpSp>
        <p:grpSp>
          <p:nvGrpSpPr>
            <p:cNvPr id="11285" name="组合 171"/>
            <p:cNvGrpSpPr>
              <a:grpSpLocks/>
            </p:cNvGrpSpPr>
            <p:nvPr/>
          </p:nvGrpSpPr>
          <p:grpSpPr bwMode="auto">
            <a:xfrm>
              <a:off x="2209800" y="1676400"/>
              <a:ext cx="868363" cy="1425575"/>
              <a:chOff x="1729856" y="1793312"/>
              <a:chExt cx="673164" cy="1003266"/>
            </a:xfrm>
          </p:grpSpPr>
          <p:sp>
            <p:nvSpPr>
              <p:cNvPr id="11294" name="AutoShape 10"/>
              <p:cNvSpPr>
                <a:spLocks noChangeArrowheads="1"/>
              </p:cNvSpPr>
              <p:nvPr/>
            </p:nvSpPr>
            <p:spPr bwMode="gray">
              <a:xfrm>
                <a:off x="2071879" y="2418265"/>
                <a:ext cx="243017" cy="153170"/>
              </a:xfrm>
              <a:prstGeom prst="can">
                <a:avLst>
                  <a:gd name="adj" fmla="val 39796"/>
                </a:avLst>
              </a:prstGeom>
              <a:gradFill rotWithShape="1">
                <a:gsLst>
                  <a:gs pos="0">
                    <a:srgbClr val="008000"/>
                  </a:gs>
                  <a:gs pos="50000">
                    <a:srgbClr val="A4D2A4"/>
                  </a:gs>
                  <a:gs pos="100000">
                    <a:srgbClr val="008000"/>
                  </a:gs>
                </a:gsLst>
                <a:lin ang="0" scaled="1"/>
              </a:gradFill>
              <a:ln w="9525">
                <a:noFill/>
                <a:round/>
                <a:headEnd/>
                <a:tailEnd/>
              </a:ln>
            </p:spPr>
            <p:txBody>
              <a:bodyPr wrap="none" anchor="ctr"/>
              <a:lstStyle/>
              <a:p>
                <a:endParaRPr lang="zh-CN" altLang="en-US"/>
              </a:p>
            </p:txBody>
          </p:sp>
          <p:sp>
            <p:nvSpPr>
              <p:cNvPr id="11295" name="Text Box 16"/>
              <p:cNvSpPr txBox="1">
                <a:spLocks noChangeArrowheads="1"/>
              </p:cNvSpPr>
              <p:nvPr/>
            </p:nvSpPr>
            <p:spPr bwMode="black">
              <a:xfrm>
                <a:off x="2025069" y="1793312"/>
                <a:ext cx="377951" cy="306735"/>
              </a:xfrm>
              <a:prstGeom prst="rect">
                <a:avLst/>
              </a:prstGeom>
              <a:noFill/>
              <a:ln w="9525" algn="ctr">
                <a:noFill/>
                <a:miter lim="800000"/>
                <a:headEnd/>
                <a:tailEnd/>
              </a:ln>
            </p:spPr>
            <p:txBody>
              <a:bodyPr>
                <a:spAutoFit/>
              </a:bodyPr>
              <a:lstStyle/>
              <a:p>
                <a:pPr eaLnBrk="0" hangingPunct="0">
                  <a:spcBef>
                    <a:spcPct val="50000"/>
                  </a:spcBef>
                </a:pPr>
                <a:r>
                  <a:rPr lang="en-US" altLang="zh-CN"/>
                  <a:t>6</a:t>
                </a:r>
              </a:p>
            </p:txBody>
          </p:sp>
          <p:cxnSp>
            <p:nvCxnSpPr>
              <p:cNvPr id="11296" name="AutoShape 28"/>
              <p:cNvCxnSpPr>
                <a:cxnSpLocks noChangeShapeType="1"/>
                <a:stCxn id="11294" idx="3"/>
              </p:cNvCxnSpPr>
              <p:nvPr/>
            </p:nvCxnSpPr>
            <p:spPr bwMode="gray">
              <a:xfrm rot="5400000">
                <a:off x="1849500" y="2451791"/>
                <a:ext cx="225143" cy="464432"/>
              </a:xfrm>
              <a:prstGeom prst="bentConnector3">
                <a:avLst>
                  <a:gd name="adj1" fmla="val 49181"/>
                </a:avLst>
              </a:prstGeom>
              <a:noFill/>
              <a:ln w="9525">
                <a:solidFill>
                  <a:srgbClr val="1C1C1C"/>
                </a:solidFill>
                <a:miter lim="800000"/>
                <a:headEnd/>
                <a:tailEnd/>
              </a:ln>
            </p:spPr>
          </p:cxnSp>
          <p:sp>
            <p:nvSpPr>
              <p:cNvPr id="62" name="AutoShape 37"/>
              <p:cNvSpPr>
                <a:spLocks noChangeArrowheads="1"/>
              </p:cNvSpPr>
              <p:nvPr/>
            </p:nvSpPr>
            <p:spPr bwMode="gray">
              <a:xfrm>
                <a:off x="2071976" y="2086024"/>
                <a:ext cx="242437" cy="395497"/>
              </a:xfrm>
              <a:prstGeom prst="can">
                <a:avLst>
                  <a:gd name="adj" fmla="val 26911"/>
                </a:avLst>
              </a:prstGeom>
              <a:gradFill rotWithShape="1">
                <a:gsLst>
                  <a:gs pos="0">
                    <a:schemeClr val="folHlink"/>
                  </a:gs>
                  <a:gs pos="50000">
                    <a:schemeClr val="folHlink">
                      <a:gamma/>
                      <a:tint val="35686"/>
                      <a:invGamma/>
                    </a:schemeClr>
                  </a:gs>
                  <a:gs pos="100000">
                    <a:schemeClr val="folHlink"/>
                  </a:gs>
                </a:gsLst>
                <a:lin ang="0" scaled="1"/>
              </a:gradFill>
              <a:ln w="9525">
                <a:noFill/>
                <a:round/>
                <a:headEnd/>
                <a:tailEnd/>
              </a:ln>
              <a:effectLst/>
            </p:spPr>
            <p:txBody>
              <a:bodyPr wrap="none" anchor="ctr"/>
              <a:lstStyle/>
              <a:p>
                <a:pPr>
                  <a:defRPr/>
                </a:pPr>
                <a:endParaRPr lang="zh-CN" altLang="en-US">
                  <a:latin typeface="Arial" pitchFamily="34" charset="0"/>
                </a:endParaRPr>
              </a:p>
            </p:txBody>
          </p:sp>
        </p:grpSp>
        <p:sp>
          <p:nvSpPr>
            <p:cNvPr id="11286" name="TextBox 176"/>
            <p:cNvSpPr txBox="1">
              <a:spLocks noChangeArrowheads="1"/>
            </p:cNvSpPr>
            <p:nvPr/>
          </p:nvSpPr>
          <p:spPr bwMode="auto">
            <a:xfrm>
              <a:off x="5257800" y="1752600"/>
              <a:ext cx="304800" cy="369888"/>
            </a:xfrm>
            <a:prstGeom prst="rect">
              <a:avLst/>
            </a:prstGeom>
            <a:noFill/>
            <a:ln w="9525">
              <a:noFill/>
              <a:miter lim="800000"/>
              <a:headEnd/>
              <a:tailEnd/>
            </a:ln>
          </p:spPr>
          <p:txBody>
            <a:bodyPr>
              <a:spAutoFit/>
            </a:bodyPr>
            <a:lstStyle/>
            <a:p>
              <a:r>
                <a:rPr lang="en-US" altLang="zh-CN"/>
                <a:t>3</a:t>
              </a:r>
              <a:endParaRPr lang="zh-CN" altLang="en-US"/>
            </a:p>
          </p:txBody>
        </p:sp>
        <p:sp>
          <p:nvSpPr>
            <p:cNvPr id="11287" name="TextBox 179"/>
            <p:cNvSpPr txBox="1">
              <a:spLocks noChangeArrowheads="1"/>
            </p:cNvSpPr>
            <p:nvPr/>
          </p:nvSpPr>
          <p:spPr bwMode="auto">
            <a:xfrm>
              <a:off x="6324600" y="5181600"/>
              <a:ext cx="1143000" cy="461963"/>
            </a:xfrm>
            <a:prstGeom prst="rect">
              <a:avLst/>
            </a:prstGeom>
            <a:noFill/>
            <a:ln w="9525">
              <a:noFill/>
              <a:miter lim="800000"/>
              <a:headEnd/>
              <a:tailEnd/>
            </a:ln>
          </p:spPr>
          <p:txBody>
            <a:bodyPr>
              <a:spAutoFit/>
            </a:bodyPr>
            <a:lstStyle/>
            <a:p>
              <a:r>
                <a:rPr lang="zh-CN" altLang="en-US" sz="2400" b="1">
                  <a:solidFill>
                    <a:schemeClr val="tx2"/>
                  </a:solidFill>
                  <a:latin typeface="华文新魏" pitchFamily="2" charset="-122"/>
                  <a:ea typeface="华文新魏" pitchFamily="2" charset="-122"/>
                </a:rPr>
                <a:t>申报</a:t>
              </a:r>
            </a:p>
          </p:txBody>
        </p:sp>
        <p:sp>
          <p:nvSpPr>
            <p:cNvPr id="11288" name="TextBox 180"/>
            <p:cNvSpPr txBox="1">
              <a:spLocks noChangeArrowheads="1"/>
            </p:cNvSpPr>
            <p:nvPr/>
          </p:nvSpPr>
          <p:spPr bwMode="auto">
            <a:xfrm>
              <a:off x="5257800" y="4800600"/>
              <a:ext cx="1143000" cy="461963"/>
            </a:xfrm>
            <a:prstGeom prst="rect">
              <a:avLst/>
            </a:prstGeom>
            <a:noFill/>
            <a:ln w="9525">
              <a:noFill/>
              <a:miter lim="800000"/>
              <a:headEnd/>
              <a:tailEnd/>
            </a:ln>
          </p:spPr>
          <p:txBody>
            <a:bodyPr>
              <a:spAutoFit/>
            </a:bodyPr>
            <a:lstStyle/>
            <a:p>
              <a:r>
                <a:rPr lang="zh-CN" altLang="en-US" sz="2400" b="1">
                  <a:solidFill>
                    <a:schemeClr val="tx2"/>
                  </a:solidFill>
                  <a:latin typeface="华文新魏" pitchFamily="2" charset="-122"/>
                  <a:ea typeface="华文新魏" pitchFamily="2" charset="-122"/>
                </a:rPr>
                <a:t>审查</a:t>
              </a:r>
            </a:p>
          </p:txBody>
        </p:sp>
        <p:sp>
          <p:nvSpPr>
            <p:cNvPr id="11289" name="TextBox 181"/>
            <p:cNvSpPr txBox="1">
              <a:spLocks noChangeArrowheads="1"/>
            </p:cNvSpPr>
            <p:nvPr/>
          </p:nvSpPr>
          <p:spPr bwMode="auto">
            <a:xfrm>
              <a:off x="4114800" y="4495800"/>
              <a:ext cx="1143000" cy="461665"/>
            </a:xfrm>
            <a:prstGeom prst="rect">
              <a:avLst/>
            </a:prstGeom>
            <a:noFill/>
            <a:ln w="9525">
              <a:noFill/>
              <a:miter lim="800000"/>
              <a:headEnd/>
              <a:tailEnd/>
            </a:ln>
          </p:spPr>
          <p:txBody>
            <a:bodyPr>
              <a:spAutoFit/>
            </a:bodyPr>
            <a:lstStyle/>
            <a:p>
              <a:r>
                <a:rPr lang="zh-CN" altLang="en-US" sz="2400" b="1">
                  <a:solidFill>
                    <a:schemeClr val="tx2"/>
                  </a:solidFill>
                  <a:latin typeface="华文新魏" pitchFamily="2" charset="-122"/>
                  <a:ea typeface="华文新魏" pitchFamily="2" charset="-122"/>
                </a:rPr>
                <a:t>审核</a:t>
              </a:r>
            </a:p>
          </p:txBody>
        </p:sp>
        <p:sp>
          <p:nvSpPr>
            <p:cNvPr id="11290" name="TextBox 182"/>
            <p:cNvSpPr txBox="1">
              <a:spLocks noChangeArrowheads="1"/>
            </p:cNvSpPr>
            <p:nvPr/>
          </p:nvSpPr>
          <p:spPr bwMode="auto">
            <a:xfrm>
              <a:off x="3124200" y="3886200"/>
              <a:ext cx="1143000" cy="830263"/>
            </a:xfrm>
            <a:prstGeom prst="rect">
              <a:avLst/>
            </a:prstGeom>
            <a:noFill/>
            <a:ln w="9525">
              <a:noFill/>
              <a:miter lim="800000"/>
              <a:headEnd/>
              <a:tailEnd/>
            </a:ln>
          </p:spPr>
          <p:txBody>
            <a:bodyPr>
              <a:spAutoFit/>
            </a:bodyPr>
            <a:lstStyle/>
            <a:p>
              <a:r>
                <a:rPr lang="zh-CN" altLang="en-US" sz="2400" b="1">
                  <a:solidFill>
                    <a:schemeClr val="tx2"/>
                  </a:solidFill>
                  <a:latin typeface="华文新魏" pitchFamily="2" charset="-122"/>
                  <a:ea typeface="华文新魏" pitchFamily="2" charset="-122"/>
                </a:rPr>
                <a:t>纸质材料备案</a:t>
              </a:r>
            </a:p>
          </p:txBody>
        </p:sp>
        <p:sp>
          <p:nvSpPr>
            <p:cNvPr id="11291" name="TextBox 183"/>
            <p:cNvSpPr txBox="1">
              <a:spLocks noChangeArrowheads="1"/>
            </p:cNvSpPr>
            <p:nvPr/>
          </p:nvSpPr>
          <p:spPr bwMode="auto">
            <a:xfrm>
              <a:off x="2286000" y="3429000"/>
              <a:ext cx="1143000" cy="461963"/>
            </a:xfrm>
            <a:prstGeom prst="rect">
              <a:avLst/>
            </a:prstGeom>
            <a:noFill/>
            <a:ln w="9525">
              <a:noFill/>
              <a:miter lim="800000"/>
              <a:headEnd/>
              <a:tailEnd/>
            </a:ln>
          </p:spPr>
          <p:txBody>
            <a:bodyPr>
              <a:spAutoFit/>
            </a:bodyPr>
            <a:lstStyle/>
            <a:p>
              <a:r>
                <a:rPr lang="zh-CN" altLang="en-US" sz="2400" b="1">
                  <a:solidFill>
                    <a:schemeClr val="tx2"/>
                  </a:solidFill>
                  <a:latin typeface="华文新魏" pitchFamily="2" charset="-122"/>
                  <a:ea typeface="华文新魏" pitchFamily="2" charset="-122"/>
                </a:rPr>
                <a:t>公示</a:t>
              </a:r>
            </a:p>
          </p:txBody>
        </p:sp>
        <p:sp>
          <p:nvSpPr>
            <p:cNvPr id="11292" name="TextBox 184"/>
            <p:cNvSpPr txBox="1">
              <a:spLocks noChangeArrowheads="1"/>
            </p:cNvSpPr>
            <p:nvPr/>
          </p:nvSpPr>
          <p:spPr bwMode="auto">
            <a:xfrm>
              <a:off x="1905000" y="2895600"/>
              <a:ext cx="1143000" cy="461963"/>
            </a:xfrm>
            <a:prstGeom prst="rect">
              <a:avLst/>
            </a:prstGeom>
            <a:noFill/>
            <a:ln w="9525">
              <a:noFill/>
              <a:miter lim="800000"/>
              <a:headEnd/>
              <a:tailEnd/>
            </a:ln>
          </p:spPr>
          <p:txBody>
            <a:bodyPr>
              <a:spAutoFit/>
            </a:bodyPr>
            <a:lstStyle/>
            <a:p>
              <a:r>
                <a:rPr lang="zh-CN" altLang="en-US" sz="2400" b="1">
                  <a:solidFill>
                    <a:schemeClr val="tx2"/>
                  </a:solidFill>
                  <a:latin typeface="华文新魏" pitchFamily="2" charset="-122"/>
                  <a:ea typeface="华文新魏" pitchFamily="2" charset="-122"/>
                </a:rPr>
                <a:t>发证</a:t>
              </a:r>
            </a:p>
          </p:txBody>
        </p:sp>
        <p:sp>
          <p:nvSpPr>
            <p:cNvPr id="11293" name="TextBox 185"/>
            <p:cNvSpPr txBox="1">
              <a:spLocks noChangeArrowheads="1"/>
            </p:cNvSpPr>
            <p:nvPr/>
          </p:nvSpPr>
          <p:spPr bwMode="auto">
            <a:xfrm>
              <a:off x="914400" y="2743200"/>
              <a:ext cx="1143000" cy="830263"/>
            </a:xfrm>
            <a:prstGeom prst="rect">
              <a:avLst/>
            </a:prstGeom>
            <a:noFill/>
            <a:ln w="9525">
              <a:noFill/>
              <a:miter lim="800000"/>
              <a:headEnd/>
              <a:tailEnd/>
            </a:ln>
          </p:spPr>
          <p:txBody>
            <a:bodyPr>
              <a:spAutoFit/>
            </a:bodyPr>
            <a:lstStyle/>
            <a:p>
              <a:r>
                <a:rPr lang="zh-CN" altLang="en-US" sz="2400" b="1">
                  <a:solidFill>
                    <a:schemeClr val="tx2"/>
                  </a:solidFill>
                  <a:latin typeface="华文新魏" pitchFamily="2" charset="-122"/>
                  <a:ea typeface="华文新魏" pitchFamily="2" charset="-122"/>
                </a:rPr>
                <a:t>登记材料保管</a:t>
              </a:r>
            </a:p>
          </p:txBody>
        </p:sp>
      </p:grpSp>
    </p:spTree>
  </p:cSld>
  <p:clrMapOvr>
    <a:masterClrMapping/>
  </p:clrMapOvr>
  <p:transition advTm="1437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
        <p:nvSpPr>
          <p:cNvPr id="12291" name="标题 1"/>
          <p:cNvSpPr>
            <a:spLocks noGrp="1"/>
          </p:cNvSpPr>
          <p:nvPr>
            <p:ph type="title"/>
          </p:nvPr>
        </p:nvSpPr>
        <p:spPr/>
        <p:txBody>
          <a:bodyPr/>
          <a:lstStyle/>
          <a:p>
            <a:endParaRPr lang="zh-CN" altLang="en-US" smtClean="0">
              <a:ea typeface="宋体" pitchFamily="2" charset="-122"/>
            </a:endParaRPr>
          </a:p>
        </p:txBody>
      </p:sp>
      <p:sp>
        <p:nvSpPr>
          <p:cNvPr id="12292" name="标题 1"/>
          <p:cNvSpPr txBox="1">
            <a:spLocks/>
          </p:cNvSpPr>
          <p:nvPr/>
        </p:nvSpPr>
        <p:spPr bwMode="gray">
          <a:xfrm>
            <a:off x="762000" y="228600"/>
            <a:ext cx="4995863" cy="563563"/>
          </a:xfrm>
          <a:prstGeom prst="rect">
            <a:avLst/>
          </a:prstGeom>
          <a:solidFill>
            <a:schemeClr val="bg1"/>
          </a:solidFill>
          <a:ln w="9525">
            <a:noFill/>
            <a:miter lim="800000"/>
            <a:headEnd/>
            <a:tailEnd/>
          </a:ln>
        </p:spPr>
        <p:txBody>
          <a:bodyPr anchor="ctr"/>
          <a:lstStyle/>
          <a:p>
            <a:pPr algn="ctr" eaLnBrk="0" hangingPunct="0"/>
            <a:r>
              <a:rPr lang="zh-CN" altLang="en-US" sz="2400" b="1">
                <a:solidFill>
                  <a:srgbClr val="000000"/>
                </a:solidFill>
                <a:latin typeface="Verdana" pitchFamily="34" charset="0"/>
              </a:rPr>
              <a:t>一、成果登记概况</a:t>
            </a:r>
          </a:p>
        </p:txBody>
      </p:sp>
      <p:grpSp>
        <p:nvGrpSpPr>
          <p:cNvPr id="12293" name="组合 80"/>
          <p:cNvGrpSpPr>
            <a:grpSpLocks/>
          </p:cNvGrpSpPr>
          <p:nvPr/>
        </p:nvGrpSpPr>
        <p:grpSpPr bwMode="auto">
          <a:xfrm>
            <a:off x="234950" y="725488"/>
            <a:ext cx="8643938" cy="5741987"/>
            <a:chOff x="828675" y="762000"/>
            <a:chExt cx="8644180" cy="5742082"/>
          </a:xfrm>
        </p:grpSpPr>
        <p:sp>
          <p:nvSpPr>
            <p:cNvPr id="12294" name="AutoShape 3"/>
            <p:cNvSpPr>
              <a:spLocks noChangeArrowheads="1"/>
            </p:cNvSpPr>
            <p:nvPr/>
          </p:nvSpPr>
          <p:spPr bwMode="gray">
            <a:xfrm>
              <a:off x="2771774" y="1219200"/>
              <a:ext cx="6591301" cy="1828902"/>
            </a:xfrm>
            <a:prstGeom prst="roundRect">
              <a:avLst>
                <a:gd name="adj" fmla="val 9144"/>
              </a:avLst>
            </a:prstGeom>
            <a:solidFill>
              <a:srgbClr val="F8F8F8"/>
            </a:solidFill>
            <a:ln w="28575">
              <a:solidFill>
                <a:schemeClr val="accent1"/>
              </a:solidFill>
              <a:round/>
              <a:headEnd/>
              <a:tailEnd/>
            </a:ln>
          </p:spPr>
          <p:txBody>
            <a:bodyPr wrap="none" anchor="ctr"/>
            <a:lstStyle/>
            <a:p>
              <a:endParaRPr lang="zh-CN" altLang="en-US"/>
            </a:p>
          </p:txBody>
        </p:sp>
        <p:sp>
          <p:nvSpPr>
            <p:cNvPr id="12295" name="AutoShape 4"/>
            <p:cNvSpPr>
              <a:spLocks noChangeArrowheads="1"/>
            </p:cNvSpPr>
            <p:nvPr/>
          </p:nvSpPr>
          <p:spPr bwMode="gray">
            <a:xfrm>
              <a:off x="2781299" y="3200509"/>
              <a:ext cx="6581775" cy="1546116"/>
            </a:xfrm>
            <a:prstGeom prst="roundRect">
              <a:avLst>
                <a:gd name="adj" fmla="val 9144"/>
              </a:avLst>
            </a:prstGeom>
            <a:solidFill>
              <a:srgbClr val="F8F8F8"/>
            </a:solidFill>
            <a:ln w="28575">
              <a:solidFill>
                <a:schemeClr val="accent2"/>
              </a:solidFill>
              <a:round/>
              <a:headEnd/>
              <a:tailEnd/>
            </a:ln>
          </p:spPr>
          <p:txBody>
            <a:bodyPr wrap="none" anchor="ctr"/>
            <a:lstStyle/>
            <a:p>
              <a:endParaRPr lang="zh-CN" altLang="en-US"/>
            </a:p>
          </p:txBody>
        </p:sp>
        <p:sp>
          <p:nvSpPr>
            <p:cNvPr id="86" name="AutoShape 5"/>
            <p:cNvSpPr>
              <a:spLocks noChangeArrowheads="1"/>
            </p:cNvSpPr>
            <p:nvPr/>
          </p:nvSpPr>
          <p:spPr bwMode="gray">
            <a:xfrm>
              <a:off x="2009808" y="762000"/>
              <a:ext cx="2438468" cy="2286038"/>
            </a:xfrm>
            <a:prstGeom prst="upArrow">
              <a:avLst>
                <a:gd name="adj1" fmla="val 49093"/>
                <a:gd name="adj2" fmla="val 22310"/>
              </a:avLst>
            </a:prstGeom>
            <a:gradFill rotWithShape="1">
              <a:gsLst>
                <a:gs pos="0">
                  <a:schemeClr val="accent1">
                    <a:gamma/>
                    <a:shade val="66275"/>
                    <a:invGamma/>
                  </a:schemeClr>
                </a:gs>
                <a:gs pos="100000">
                  <a:schemeClr val="accent1"/>
                </a:gs>
              </a:gsLst>
              <a:lin ang="18900000" scaled="1"/>
            </a:gradFill>
            <a:ln w="19050">
              <a:no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zh-CN" altLang="en-US">
                <a:latin typeface="Arial" pitchFamily="34" charset="0"/>
              </a:endParaRPr>
            </a:p>
          </p:txBody>
        </p:sp>
        <p:sp>
          <p:nvSpPr>
            <p:cNvPr id="87" name="AutoShape 6"/>
            <p:cNvSpPr>
              <a:spLocks noChangeArrowheads="1"/>
            </p:cNvSpPr>
            <p:nvPr/>
          </p:nvSpPr>
          <p:spPr bwMode="gray">
            <a:xfrm>
              <a:off x="1371615" y="2590830"/>
              <a:ext cx="2476569" cy="2092360"/>
            </a:xfrm>
            <a:prstGeom prst="upArrow">
              <a:avLst>
                <a:gd name="adj1" fmla="val 51824"/>
                <a:gd name="adj2" fmla="val 23468"/>
              </a:avLst>
            </a:prstGeom>
            <a:gradFill rotWithShape="1">
              <a:gsLst>
                <a:gs pos="0">
                  <a:schemeClr val="accent2">
                    <a:gamma/>
                    <a:shade val="56078"/>
                    <a:invGamma/>
                  </a:schemeClr>
                </a:gs>
                <a:gs pos="100000">
                  <a:schemeClr val="accent2"/>
                </a:gs>
              </a:gsLst>
              <a:lin ang="18900000" scaled="1"/>
            </a:gradFill>
            <a:ln w="19050">
              <a:no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zh-CN" altLang="en-US">
                <a:latin typeface="Arial" pitchFamily="34" charset="0"/>
              </a:endParaRPr>
            </a:p>
          </p:txBody>
        </p:sp>
        <p:sp>
          <p:nvSpPr>
            <p:cNvPr id="12298" name="AutoShape 7"/>
            <p:cNvSpPr>
              <a:spLocks noChangeArrowheads="1"/>
            </p:cNvSpPr>
            <p:nvPr/>
          </p:nvSpPr>
          <p:spPr bwMode="gray">
            <a:xfrm>
              <a:off x="2100262" y="4814887"/>
              <a:ext cx="7262813" cy="1639580"/>
            </a:xfrm>
            <a:prstGeom prst="roundRect">
              <a:avLst>
                <a:gd name="adj" fmla="val 9144"/>
              </a:avLst>
            </a:prstGeom>
            <a:solidFill>
              <a:srgbClr val="F8F8F8"/>
            </a:solidFill>
            <a:ln w="28575">
              <a:solidFill>
                <a:schemeClr val="folHlink"/>
              </a:solidFill>
              <a:round/>
              <a:headEnd/>
              <a:tailEnd/>
            </a:ln>
          </p:spPr>
          <p:txBody>
            <a:bodyPr wrap="none" anchor="ctr"/>
            <a:lstStyle/>
            <a:p>
              <a:endParaRPr lang="zh-CN" altLang="en-US"/>
            </a:p>
          </p:txBody>
        </p:sp>
        <p:sp>
          <p:nvSpPr>
            <p:cNvPr id="89" name="AutoShape 8"/>
            <p:cNvSpPr>
              <a:spLocks noChangeArrowheads="1"/>
            </p:cNvSpPr>
            <p:nvPr/>
          </p:nvSpPr>
          <p:spPr bwMode="gray">
            <a:xfrm>
              <a:off x="828675" y="4275195"/>
              <a:ext cx="2438468" cy="2228887"/>
            </a:xfrm>
            <a:prstGeom prst="upArrow">
              <a:avLst>
                <a:gd name="adj1" fmla="val 52602"/>
                <a:gd name="adj2" fmla="val 25245"/>
              </a:avLst>
            </a:prstGeom>
            <a:gradFill rotWithShape="1">
              <a:gsLst>
                <a:gs pos="0">
                  <a:schemeClr val="folHlink">
                    <a:gamma/>
                    <a:shade val="57255"/>
                    <a:invGamma/>
                  </a:schemeClr>
                </a:gs>
                <a:gs pos="100000">
                  <a:schemeClr val="folHlink"/>
                </a:gs>
              </a:gsLst>
              <a:lin ang="18900000" scaled="1"/>
            </a:gradFill>
            <a:ln w="19050">
              <a:no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folHlink"/>
              </a:extrusionClr>
            </a:sp3d>
          </p:spPr>
          <p:txBody>
            <a:bodyPr wrap="none" anchor="ctr">
              <a:flatTx/>
            </a:bodyPr>
            <a:lstStyle/>
            <a:p>
              <a:pPr>
                <a:defRPr/>
              </a:pPr>
              <a:endParaRPr lang="zh-CN" altLang="en-US">
                <a:latin typeface="Arial" pitchFamily="34" charset="0"/>
              </a:endParaRPr>
            </a:p>
          </p:txBody>
        </p:sp>
        <p:sp>
          <p:nvSpPr>
            <p:cNvPr id="12300" name="WordArt 10"/>
            <p:cNvSpPr>
              <a:spLocks noChangeArrowheads="1" noChangeShapeType="1" noTextEdit="1"/>
            </p:cNvSpPr>
            <p:nvPr/>
          </p:nvSpPr>
          <p:spPr bwMode="gray">
            <a:xfrm rot="5400000">
              <a:off x="1278731" y="5236369"/>
              <a:ext cx="684213" cy="231775"/>
            </a:xfrm>
            <a:prstGeom prst="rect">
              <a:avLst/>
            </a:prstGeom>
          </p:spPr>
          <p:txBody>
            <a:bodyPr wrap="none" fromWordArt="1">
              <a:prstTxWarp prst="textPlain">
                <a:avLst>
                  <a:gd name="adj" fmla="val 50000"/>
                </a:avLst>
              </a:prstTxWarp>
            </a:bodyPr>
            <a:lstStyle/>
            <a:p>
              <a:pPr algn="ctr"/>
              <a:endParaRPr lang="zh-CN" altLang="en-US" sz="3600" kern="10">
                <a:ln w="9525">
                  <a:noFill/>
                  <a:round/>
                  <a:headEnd/>
                  <a:tailEnd/>
                </a:ln>
                <a:solidFill>
                  <a:srgbClr val="F8F8F8"/>
                </a:solidFill>
                <a:effectLst>
                  <a:prstShdw prst="shdw17" dist="17961" dir="13500000">
                    <a:srgbClr val="080808"/>
                  </a:prstShdw>
                </a:effectLst>
                <a:latin typeface="宋体"/>
                <a:ea typeface="宋体"/>
              </a:endParaRPr>
            </a:p>
          </p:txBody>
        </p:sp>
        <p:sp>
          <p:nvSpPr>
            <p:cNvPr id="12301" name="Text Box 12"/>
            <p:cNvSpPr txBox="1">
              <a:spLocks noChangeArrowheads="1"/>
            </p:cNvSpPr>
            <p:nvPr/>
          </p:nvSpPr>
          <p:spPr bwMode="gray">
            <a:xfrm>
              <a:off x="3267335" y="1201722"/>
              <a:ext cx="485775" cy="1381209"/>
            </a:xfrm>
            <a:prstGeom prst="rect">
              <a:avLst/>
            </a:prstGeom>
            <a:noFill/>
            <a:ln w="9525">
              <a:noFill/>
              <a:miter lim="800000"/>
              <a:headEnd/>
              <a:tailEnd/>
            </a:ln>
          </p:spPr>
          <p:txBody>
            <a:bodyPr>
              <a:spAutoFit/>
            </a:bodyPr>
            <a:lstStyle/>
            <a:p>
              <a:pPr algn="r">
                <a:lnSpc>
                  <a:spcPct val="120000"/>
                </a:lnSpc>
                <a:spcBef>
                  <a:spcPct val="50000"/>
                </a:spcBef>
              </a:pPr>
              <a:r>
                <a:rPr lang="zh-CN" altLang="en-US" sz="2400">
                  <a:solidFill>
                    <a:srgbClr val="FFFFFF"/>
                  </a:solidFill>
                </a:rPr>
                <a:t>审核</a:t>
              </a:r>
              <a:r>
                <a:rPr lang="en-US" altLang="zh-CN" sz="2400">
                  <a:solidFill>
                    <a:srgbClr val="FFFFFF"/>
                  </a:solidFill>
                </a:rPr>
                <a:t>       </a:t>
              </a:r>
            </a:p>
          </p:txBody>
        </p:sp>
        <p:sp>
          <p:nvSpPr>
            <p:cNvPr id="12302" name="Text Box 13"/>
            <p:cNvSpPr txBox="1">
              <a:spLocks noChangeArrowheads="1"/>
            </p:cNvSpPr>
            <p:nvPr/>
          </p:nvSpPr>
          <p:spPr bwMode="gray">
            <a:xfrm>
              <a:off x="2476500" y="3376613"/>
              <a:ext cx="762000" cy="934721"/>
            </a:xfrm>
            <a:prstGeom prst="rect">
              <a:avLst/>
            </a:prstGeom>
            <a:noFill/>
            <a:ln w="9525">
              <a:noFill/>
              <a:miter lim="800000"/>
              <a:headEnd/>
              <a:tailEnd/>
            </a:ln>
          </p:spPr>
          <p:txBody>
            <a:bodyPr>
              <a:spAutoFit/>
            </a:bodyPr>
            <a:lstStyle/>
            <a:p>
              <a:pPr algn="r">
                <a:lnSpc>
                  <a:spcPct val="120000"/>
                </a:lnSpc>
                <a:spcBef>
                  <a:spcPct val="50000"/>
                </a:spcBef>
              </a:pPr>
              <a:r>
                <a:rPr lang="zh-CN" altLang="en-US" sz="2400">
                  <a:solidFill>
                    <a:srgbClr val="FFFFFF"/>
                  </a:solidFill>
                </a:rPr>
                <a:t>审查</a:t>
              </a:r>
              <a:endParaRPr lang="en-US" altLang="zh-CN" sz="2400">
                <a:solidFill>
                  <a:srgbClr val="FFFFFF"/>
                </a:solidFill>
              </a:endParaRPr>
            </a:p>
          </p:txBody>
        </p:sp>
        <p:sp>
          <p:nvSpPr>
            <p:cNvPr id="12303" name="Text Box 14"/>
            <p:cNvSpPr txBox="1">
              <a:spLocks noChangeArrowheads="1"/>
            </p:cNvSpPr>
            <p:nvPr/>
          </p:nvSpPr>
          <p:spPr bwMode="gray">
            <a:xfrm>
              <a:off x="1885950" y="4852988"/>
              <a:ext cx="762000" cy="978729"/>
            </a:xfrm>
            <a:prstGeom prst="rect">
              <a:avLst/>
            </a:prstGeom>
            <a:noFill/>
            <a:ln w="9525">
              <a:noFill/>
              <a:miter lim="800000"/>
              <a:headEnd/>
              <a:tailEnd/>
            </a:ln>
          </p:spPr>
          <p:txBody>
            <a:bodyPr>
              <a:spAutoFit/>
            </a:bodyPr>
            <a:lstStyle/>
            <a:p>
              <a:pPr algn="r">
                <a:lnSpc>
                  <a:spcPct val="120000"/>
                </a:lnSpc>
                <a:spcBef>
                  <a:spcPct val="50000"/>
                </a:spcBef>
              </a:pPr>
              <a:r>
                <a:rPr lang="zh-CN" altLang="en-US" sz="2400">
                  <a:solidFill>
                    <a:srgbClr val="FFFFFF"/>
                  </a:solidFill>
                </a:rPr>
                <a:t>申报</a:t>
              </a:r>
              <a:r>
                <a:rPr lang="en-US" altLang="zh-CN" sz="2400">
                  <a:solidFill>
                    <a:srgbClr val="FFFFFF"/>
                  </a:solidFill>
                </a:rPr>
                <a:t> </a:t>
              </a:r>
              <a:r>
                <a:rPr lang="en-US" altLang="zh-CN" sz="1400">
                  <a:solidFill>
                    <a:srgbClr val="FFFFFF"/>
                  </a:solidFill>
                </a:rPr>
                <a:t>      </a:t>
              </a:r>
            </a:p>
          </p:txBody>
        </p:sp>
        <p:sp>
          <p:nvSpPr>
            <p:cNvPr id="12304" name="Text Box 15"/>
            <p:cNvSpPr txBox="1">
              <a:spLocks noChangeArrowheads="1"/>
            </p:cNvSpPr>
            <p:nvPr/>
          </p:nvSpPr>
          <p:spPr bwMode="gray">
            <a:xfrm>
              <a:off x="3133725" y="4884738"/>
              <a:ext cx="6305550" cy="1569730"/>
            </a:xfrm>
            <a:prstGeom prst="rect">
              <a:avLst/>
            </a:prstGeom>
            <a:noFill/>
            <a:ln w="9525" algn="ctr">
              <a:noFill/>
              <a:miter lim="800000"/>
              <a:headEnd/>
              <a:tailEnd/>
            </a:ln>
          </p:spPr>
          <p:txBody>
            <a:bodyPr>
              <a:spAutoFit/>
            </a:bodyPr>
            <a:lstStyle/>
            <a:p>
              <a:pPr>
                <a:lnSpc>
                  <a:spcPct val="110000"/>
                </a:lnSpc>
                <a:spcBef>
                  <a:spcPct val="50000"/>
                </a:spcBef>
                <a:buFontTx/>
                <a:buChar char="•"/>
              </a:pPr>
              <a:r>
                <a:rPr lang="zh-CN" altLang="en-US" sz="1600">
                  <a:solidFill>
                    <a:srgbClr val="000000"/>
                  </a:solidFill>
                </a:rPr>
                <a:t>根据</a:t>
              </a:r>
              <a:r>
                <a:rPr lang="en-US" altLang="zh-CN" sz="1600">
                  <a:solidFill>
                    <a:srgbClr val="000000"/>
                  </a:solidFill>
                </a:rPr>
                <a:t>《</a:t>
              </a:r>
              <a:r>
                <a:rPr lang="zh-CN" altLang="en-US" sz="1600">
                  <a:solidFill>
                    <a:srgbClr val="000000"/>
                  </a:solidFill>
                </a:rPr>
                <a:t>规定</a:t>
              </a:r>
              <a:r>
                <a:rPr lang="en-US" altLang="zh-CN" sz="1600">
                  <a:solidFill>
                    <a:srgbClr val="000000"/>
                  </a:solidFill>
                </a:rPr>
                <a:t>》</a:t>
              </a:r>
              <a:r>
                <a:rPr lang="zh-CN" altLang="en-US" sz="1600">
                  <a:solidFill>
                    <a:srgbClr val="000000"/>
                  </a:solidFill>
                </a:rPr>
                <a:t>，申报单位应在成果报告审查后</a:t>
              </a:r>
              <a:r>
                <a:rPr lang="en-US" altLang="zh-CN" sz="1600">
                  <a:solidFill>
                    <a:srgbClr val="000000"/>
                  </a:solidFill>
                </a:rPr>
                <a:t>90</a:t>
              </a:r>
              <a:r>
                <a:rPr lang="zh-CN" altLang="en-US" sz="1600">
                  <a:solidFill>
                    <a:srgbClr val="000000"/>
                  </a:solidFill>
                </a:rPr>
                <a:t>日内，进行成果登记申报。</a:t>
              </a:r>
            </a:p>
            <a:p>
              <a:pPr>
                <a:lnSpc>
                  <a:spcPct val="110000"/>
                </a:lnSpc>
                <a:spcBef>
                  <a:spcPct val="50000"/>
                </a:spcBef>
                <a:buFontTx/>
                <a:buChar char="•"/>
              </a:pPr>
              <a:r>
                <a:rPr lang="zh-CN" altLang="en-US" sz="1600">
                  <a:solidFill>
                    <a:srgbClr val="000000"/>
                  </a:solidFill>
                </a:rPr>
                <a:t>申报单位按照相关流程和要求，在地质调查项目运行监管系统中填写</a:t>
              </a:r>
              <a:r>
                <a:rPr lang="en-US" altLang="zh-CN" sz="1600">
                  <a:solidFill>
                    <a:srgbClr val="000000"/>
                  </a:solidFill>
                </a:rPr>
                <a:t>《</a:t>
              </a:r>
              <a:r>
                <a:rPr lang="zh-CN" altLang="en-US" sz="1600">
                  <a:solidFill>
                    <a:srgbClr val="000000"/>
                  </a:solidFill>
                </a:rPr>
                <a:t>中国地质调查局地质调查项目成果登记申报表</a:t>
              </a:r>
              <a:r>
                <a:rPr lang="en-US" altLang="zh-CN" sz="1600">
                  <a:solidFill>
                    <a:srgbClr val="000000"/>
                  </a:solidFill>
                </a:rPr>
                <a:t>》</a:t>
              </a:r>
              <a:r>
                <a:rPr lang="zh-CN" altLang="en-US" sz="1600">
                  <a:solidFill>
                    <a:srgbClr val="000000"/>
                  </a:solidFill>
                </a:rPr>
                <a:t>，并上传相关申报材料，完成网上提交。</a:t>
              </a:r>
            </a:p>
          </p:txBody>
        </p:sp>
        <p:sp>
          <p:nvSpPr>
            <p:cNvPr id="12305" name="Text Box 16"/>
            <p:cNvSpPr txBox="1">
              <a:spLocks noChangeArrowheads="1"/>
            </p:cNvSpPr>
            <p:nvPr/>
          </p:nvSpPr>
          <p:spPr bwMode="gray">
            <a:xfrm>
              <a:off x="3986456" y="1421950"/>
              <a:ext cx="5486399" cy="1175725"/>
            </a:xfrm>
            <a:prstGeom prst="rect">
              <a:avLst/>
            </a:prstGeom>
            <a:noFill/>
            <a:ln w="9525" algn="ctr">
              <a:noFill/>
              <a:miter lim="800000"/>
              <a:headEnd/>
              <a:tailEnd/>
            </a:ln>
          </p:spPr>
          <p:txBody>
            <a:bodyPr>
              <a:spAutoFit/>
            </a:bodyPr>
            <a:lstStyle/>
            <a:p>
              <a:pPr>
                <a:lnSpc>
                  <a:spcPct val="110000"/>
                </a:lnSpc>
                <a:spcBef>
                  <a:spcPct val="50000"/>
                </a:spcBef>
                <a:buFontTx/>
                <a:buChar char="•"/>
              </a:pPr>
              <a:r>
                <a:rPr lang="zh-CN" altLang="en-US" sz="1600">
                  <a:solidFill>
                    <a:srgbClr val="000000"/>
                  </a:solidFill>
                </a:rPr>
                <a:t>形式审查通过后，相关项目管理部门按照项目成果评审时专家对各项成果的认定意见，对网上提交的材料进行内容审核，</a:t>
              </a:r>
              <a:r>
                <a:rPr lang="zh-CN" altLang="en-US" sz="1600">
                  <a:solidFill>
                    <a:srgbClr val="000000"/>
                  </a:solidFill>
                  <a:latin typeface="Calibri" pitchFamily="34" charset="0"/>
                </a:rPr>
                <a:t>如发现多报、少报、夸大项目成果的，提出修改意见，直至改正。</a:t>
              </a:r>
              <a:r>
                <a:rPr lang="zh-CN" altLang="en-US" sz="1600">
                  <a:solidFill>
                    <a:srgbClr val="000000"/>
                  </a:solidFill>
                </a:rPr>
                <a:t>内容审核通过后，成果登记网上申报审核通过。</a:t>
              </a:r>
              <a:endParaRPr lang="en-US" altLang="zh-CN" sz="1600">
                <a:solidFill>
                  <a:srgbClr val="000000"/>
                </a:solidFill>
              </a:endParaRPr>
            </a:p>
          </p:txBody>
        </p:sp>
        <p:sp>
          <p:nvSpPr>
            <p:cNvPr id="12306" name="Text Box 17"/>
            <p:cNvSpPr txBox="1">
              <a:spLocks noChangeArrowheads="1"/>
            </p:cNvSpPr>
            <p:nvPr/>
          </p:nvSpPr>
          <p:spPr bwMode="gray">
            <a:xfrm>
              <a:off x="3302319" y="3164822"/>
              <a:ext cx="5616575" cy="2357673"/>
            </a:xfrm>
            <a:prstGeom prst="rect">
              <a:avLst/>
            </a:prstGeom>
            <a:noFill/>
            <a:ln w="9525" algn="ctr">
              <a:noFill/>
              <a:miter lim="800000"/>
              <a:headEnd/>
              <a:tailEnd/>
            </a:ln>
          </p:spPr>
          <p:txBody>
            <a:bodyPr>
              <a:spAutoFit/>
            </a:bodyPr>
            <a:lstStyle/>
            <a:p>
              <a:pPr>
                <a:lnSpc>
                  <a:spcPct val="110000"/>
                </a:lnSpc>
                <a:spcBef>
                  <a:spcPct val="50000"/>
                </a:spcBef>
                <a:buFontTx/>
                <a:buChar char="•"/>
              </a:pPr>
              <a:r>
                <a:rPr lang="zh-CN" altLang="en-US" sz="1600">
                  <a:solidFill>
                    <a:srgbClr val="000000"/>
                  </a:solidFill>
                </a:rPr>
                <a:t>地调局、大区和地科院项目办自受理网上申报材料之日起</a:t>
              </a:r>
              <a:r>
                <a:rPr lang="en-US" altLang="zh-CN" sz="1600">
                  <a:solidFill>
                    <a:srgbClr val="000000"/>
                  </a:solidFill>
                </a:rPr>
                <a:t>20</a:t>
              </a:r>
              <a:r>
                <a:rPr lang="zh-CN" altLang="en-US" sz="1600">
                  <a:solidFill>
                    <a:srgbClr val="000000"/>
                  </a:solidFill>
                </a:rPr>
                <a:t>个工作日内完成材料的审查与审核。</a:t>
              </a:r>
              <a:endParaRPr lang="en-US" altLang="zh-CN" sz="1600">
                <a:solidFill>
                  <a:srgbClr val="000000"/>
                </a:solidFill>
              </a:endParaRPr>
            </a:p>
            <a:p>
              <a:pPr>
                <a:lnSpc>
                  <a:spcPct val="110000"/>
                </a:lnSpc>
                <a:spcBef>
                  <a:spcPct val="50000"/>
                </a:spcBef>
                <a:buFontTx/>
                <a:buChar char="•"/>
              </a:pPr>
              <a:r>
                <a:rPr lang="zh-CN" altLang="en-US" sz="1600">
                  <a:solidFill>
                    <a:srgbClr val="000000"/>
                  </a:solidFill>
                </a:rPr>
                <a:t>成果登记部门依照</a:t>
              </a:r>
              <a:r>
                <a:rPr lang="en-US" altLang="zh-CN" sz="1600">
                  <a:solidFill>
                    <a:srgbClr val="000000"/>
                  </a:solidFill>
                </a:rPr>
                <a:t>《</a:t>
              </a:r>
              <a:r>
                <a:rPr lang="zh-CN" altLang="en-US" sz="1600">
                  <a:solidFill>
                    <a:srgbClr val="000000"/>
                  </a:solidFill>
                </a:rPr>
                <a:t>规定</a:t>
              </a:r>
              <a:r>
                <a:rPr lang="en-US" altLang="zh-CN" sz="1600">
                  <a:solidFill>
                    <a:srgbClr val="000000"/>
                  </a:solidFill>
                </a:rPr>
                <a:t>》</a:t>
              </a:r>
              <a:r>
                <a:rPr lang="zh-CN" altLang="en-US" sz="1600">
                  <a:solidFill>
                    <a:srgbClr val="000000"/>
                  </a:solidFill>
                </a:rPr>
                <a:t>第九条规定应提交的材料，对网上提交的材料进行形式审查，主要审查</a:t>
              </a:r>
              <a:r>
                <a:rPr lang="zh-CN" altLang="en-US" sz="1600">
                  <a:solidFill>
                    <a:srgbClr val="000000"/>
                  </a:solidFill>
                  <a:latin typeface="Calibri" pitchFamily="34" charset="0"/>
                </a:rPr>
                <a:t>登记材料是否齐全，填写是否规范。形式审查不符合要求的项目，退回修改。</a:t>
              </a:r>
              <a:endParaRPr lang="en-US" altLang="zh-CN" sz="1600">
                <a:solidFill>
                  <a:srgbClr val="000000"/>
                </a:solidFill>
              </a:endParaRPr>
            </a:p>
            <a:p>
              <a:pPr>
                <a:lnSpc>
                  <a:spcPct val="110000"/>
                </a:lnSpc>
                <a:spcBef>
                  <a:spcPct val="50000"/>
                </a:spcBef>
                <a:buFontTx/>
                <a:buChar char="•"/>
              </a:pPr>
              <a:endParaRPr lang="en-US" altLang="zh-CN" sz="1600">
                <a:solidFill>
                  <a:srgbClr val="000000"/>
                </a:solidFill>
              </a:endParaRPr>
            </a:p>
            <a:p>
              <a:pPr>
                <a:lnSpc>
                  <a:spcPct val="110000"/>
                </a:lnSpc>
                <a:spcBef>
                  <a:spcPct val="50000"/>
                </a:spcBef>
                <a:buFontTx/>
                <a:buChar char="•"/>
              </a:pPr>
              <a:endParaRPr lang="en-US" altLang="zh-CN" sz="1600">
                <a:solidFill>
                  <a:srgbClr val="000000"/>
                </a:solidFill>
              </a:endParaRPr>
            </a:p>
          </p:txBody>
        </p:sp>
        <p:sp>
          <p:nvSpPr>
            <p:cNvPr id="97" name="TextBox 96"/>
            <p:cNvSpPr txBox="1"/>
            <p:nvPr/>
          </p:nvSpPr>
          <p:spPr>
            <a:xfrm>
              <a:off x="1524019" y="5105472"/>
              <a:ext cx="457213" cy="646123"/>
            </a:xfrm>
            <a:prstGeom prst="rect">
              <a:avLst/>
            </a:prstGeom>
            <a:noFill/>
          </p:spPr>
          <p:txBody>
            <a:bodyPr>
              <a:spAutoFit/>
            </a:bodyPr>
            <a:lstStyle/>
            <a:p>
              <a:pPr>
                <a:defRPr/>
              </a:pPr>
              <a:r>
                <a:rPr lang="en-US" altLang="zh-CN" sz="3600" b="1" dirty="0">
                  <a:solidFill>
                    <a:schemeClr val="accent3"/>
                  </a:solidFill>
                  <a:latin typeface="Times New Roman" pitchFamily="18" charset="0"/>
                  <a:ea typeface="仿宋_GB2312" pitchFamily="49" charset="-122"/>
                  <a:cs typeface="Times New Roman" pitchFamily="18" charset="0"/>
                  <a:sym typeface="Wingdings"/>
                </a:rPr>
                <a:t></a:t>
              </a:r>
              <a:endParaRPr lang="zh-CN" altLang="en-US" sz="3600" b="1" dirty="0">
                <a:solidFill>
                  <a:schemeClr val="accent3"/>
                </a:solidFill>
                <a:latin typeface="Times New Roman" pitchFamily="18" charset="0"/>
                <a:ea typeface="仿宋_GB2312" pitchFamily="49" charset="-122"/>
                <a:cs typeface="Times New Roman" pitchFamily="18" charset="0"/>
              </a:endParaRPr>
            </a:p>
          </p:txBody>
        </p:sp>
        <p:sp>
          <p:nvSpPr>
            <p:cNvPr id="98" name="TextBox 97"/>
            <p:cNvSpPr txBox="1"/>
            <p:nvPr/>
          </p:nvSpPr>
          <p:spPr>
            <a:xfrm>
              <a:off x="1981232" y="3505245"/>
              <a:ext cx="457213" cy="646123"/>
            </a:xfrm>
            <a:prstGeom prst="rect">
              <a:avLst/>
            </a:prstGeom>
            <a:noFill/>
          </p:spPr>
          <p:txBody>
            <a:bodyPr>
              <a:spAutoFit/>
            </a:bodyPr>
            <a:lstStyle/>
            <a:p>
              <a:pPr>
                <a:defRPr/>
              </a:pPr>
              <a:r>
                <a:rPr lang="en-US" altLang="zh-CN" sz="3600" b="1" dirty="0">
                  <a:solidFill>
                    <a:schemeClr val="accent3"/>
                  </a:solidFill>
                  <a:latin typeface="Times New Roman" pitchFamily="18" charset="0"/>
                  <a:ea typeface="仿宋_GB2312" pitchFamily="49" charset="-122"/>
                  <a:cs typeface="Times New Roman" pitchFamily="18" charset="0"/>
                  <a:sym typeface="Wingdings"/>
                </a:rPr>
                <a:t></a:t>
              </a:r>
              <a:endParaRPr lang="zh-CN" altLang="en-US" sz="3600" b="1" dirty="0">
                <a:solidFill>
                  <a:schemeClr val="accent3"/>
                </a:solidFill>
                <a:latin typeface="Times New Roman" pitchFamily="18" charset="0"/>
                <a:ea typeface="仿宋_GB2312" pitchFamily="49" charset="-122"/>
                <a:cs typeface="Times New Roman" pitchFamily="18" charset="0"/>
              </a:endParaRPr>
            </a:p>
          </p:txBody>
        </p:sp>
        <p:sp>
          <p:nvSpPr>
            <p:cNvPr id="99" name="TextBox 98"/>
            <p:cNvSpPr txBox="1"/>
            <p:nvPr/>
          </p:nvSpPr>
          <p:spPr>
            <a:xfrm>
              <a:off x="2657526" y="1752616"/>
              <a:ext cx="457213" cy="646123"/>
            </a:xfrm>
            <a:prstGeom prst="rect">
              <a:avLst/>
            </a:prstGeom>
            <a:noFill/>
          </p:spPr>
          <p:txBody>
            <a:bodyPr>
              <a:spAutoFit/>
            </a:bodyPr>
            <a:lstStyle/>
            <a:p>
              <a:pPr>
                <a:defRPr/>
              </a:pPr>
              <a:r>
                <a:rPr lang="en-US" altLang="zh-CN" sz="3600" b="1" dirty="0">
                  <a:solidFill>
                    <a:schemeClr val="accent3"/>
                  </a:solidFill>
                  <a:latin typeface="Times New Roman" pitchFamily="18" charset="0"/>
                  <a:ea typeface="仿宋_GB2312" pitchFamily="49" charset="-122"/>
                  <a:cs typeface="Times New Roman" pitchFamily="18" charset="0"/>
                  <a:sym typeface="Wingdings"/>
                </a:rPr>
                <a:t></a:t>
              </a:r>
              <a:endParaRPr lang="zh-CN" altLang="en-US" sz="3600" b="1" dirty="0">
                <a:solidFill>
                  <a:schemeClr val="accent3"/>
                </a:solidFill>
                <a:latin typeface="Times New Roman" pitchFamily="18" charset="0"/>
                <a:ea typeface="仿宋_GB2312" pitchFamily="49" charset="-122"/>
                <a:cs typeface="Times New Roman" pitchFamily="18" charset="0"/>
              </a:endParaRPr>
            </a:p>
          </p:txBody>
        </p:sp>
      </p:grpSp>
    </p:spTree>
  </p:cSld>
  <p:clrMapOvr>
    <a:masterClrMapping/>
  </p:clrMapOvr>
  <p:transition advTm="1437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58"/>
          <p:cNvSpPr txBox="1">
            <a:spLocks noChangeArrowheads="1"/>
          </p:cNvSpPr>
          <p:nvPr/>
        </p:nvSpPr>
        <p:spPr bwMode="auto">
          <a:xfrm>
            <a:off x="533400" y="1066800"/>
            <a:ext cx="615950" cy="2971800"/>
          </a:xfrm>
          <a:prstGeom prst="rect">
            <a:avLst/>
          </a:prstGeom>
          <a:noFill/>
          <a:ln w="9525">
            <a:noFill/>
            <a:miter lim="800000"/>
            <a:headEnd/>
            <a:tailEnd/>
          </a:ln>
        </p:spPr>
        <p:txBody>
          <a:bodyPr vert="eaVert">
            <a:spAutoFit/>
          </a:bodyPr>
          <a:lstStyle/>
          <a:p>
            <a:r>
              <a:rPr lang="zh-CN" altLang="en-US" sz="2800">
                <a:latin typeface="华文新魏" pitchFamily="2" charset="-122"/>
                <a:ea typeface="华文新魏" pitchFamily="2" charset="-122"/>
                <a:cs typeface="Times New Roman" pitchFamily="18" charset="0"/>
              </a:rPr>
              <a:t>纸质材料备案</a:t>
            </a:r>
          </a:p>
        </p:txBody>
      </p:sp>
      <p:sp>
        <p:nvSpPr>
          <p:cNvPr id="13315" name="Arc 3"/>
          <p:cNvSpPr>
            <a:spLocks/>
          </p:cNvSpPr>
          <p:nvPr/>
        </p:nvSpPr>
        <p:spPr bwMode="gray">
          <a:xfrm>
            <a:off x="11113" y="3929063"/>
            <a:ext cx="2568575" cy="29289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1">
              <a:alpha val="0"/>
            </a:schemeClr>
          </a:solidFill>
          <a:ln w="9525">
            <a:solidFill>
              <a:schemeClr val="accent1"/>
            </a:solidFill>
            <a:round/>
            <a:headEnd/>
            <a:tailEnd/>
          </a:ln>
        </p:spPr>
        <p:txBody>
          <a:bodyPr wrap="none" anchor="ctr"/>
          <a:lstStyle/>
          <a:p>
            <a:endParaRPr lang="zh-CN" altLang="en-US"/>
          </a:p>
        </p:txBody>
      </p:sp>
      <p:sp>
        <p:nvSpPr>
          <p:cNvPr id="13316" name="Line 4"/>
          <p:cNvSpPr>
            <a:spLocks noChangeShapeType="1"/>
          </p:cNvSpPr>
          <p:nvPr/>
        </p:nvSpPr>
        <p:spPr bwMode="gray">
          <a:xfrm flipH="1">
            <a:off x="0" y="6335713"/>
            <a:ext cx="2819400" cy="261937"/>
          </a:xfrm>
          <a:prstGeom prst="line">
            <a:avLst/>
          </a:prstGeom>
          <a:noFill/>
          <a:ln w="9525">
            <a:solidFill>
              <a:schemeClr val="accent1">
                <a:alpha val="39999"/>
              </a:schemeClr>
            </a:solidFill>
            <a:round/>
            <a:headEnd/>
            <a:tailEnd/>
          </a:ln>
        </p:spPr>
        <p:txBody>
          <a:bodyPr/>
          <a:lstStyle/>
          <a:p>
            <a:endParaRPr lang="zh-CN" altLang="en-US"/>
          </a:p>
        </p:txBody>
      </p:sp>
      <p:sp>
        <p:nvSpPr>
          <p:cNvPr id="13317" name="Line 5"/>
          <p:cNvSpPr>
            <a:spLocks noChangeShapeType="1"/>
          </p:cNvSpPr>
          <p:nvPr/>
        </p:nvSpPr>
        <p:spPr bwMode="gray">
          <a:xfrm flipH="1">
            <a:off x="0" y="3551238"/>
            <a:ext cx="609600" cy="3046412"/>
          </a:xfrm>
          <a:prstGeom prst="line">
            <a:avLst/>
          </a:prstGeom>
          <a:noFill/>
          <a:ln w="9525">
            <a:solidFill>
              <a:schemeClr val="accent1">
                <a:alpha val="39999"/>
              </a:schemeClr>
            </a:solidFill>
            <a:round/>
            <a:headEnd/>
            <a:tailEnd/>
          </a:ln>
        </p:spPr>
        <p:txBody>
          <a:bodyPr/>
          <a:lstStyle/>
          <a:p>
            <a:endParaRPr lang="zh-CN" altLang="en-US"/>
          </a:p>
        </p:txBody>
      </p:sp>
      <p:sp>
        <p:nvSpPr>
          <p:cNvPr id="13318" name="Line 9"/>
          <p:cNvSpPr>
            <a:spLocks noChangeShapeType="1"/>
          </p:cNvSpPr>
          <p:nvPr/>
        </p:nvSpPr>
        <p:spPr bwMode="gray">
          <a:xfrm flipH="1">
            <a:off x="0" y="3311525"/>
            <a:ext cx="1665288" cy="3286125"/>
          </a:xfrm>
          <a:prstGeom prst="line">
            <a:avLst/>
          </a:prstGeom>
          <a:noFill/>
          <a:ln w="9525">
            <a:solidFill>
              <a:schemeClr val="accent1">
                <a:alpha val="39999"/>
              </a:schemeClr>
            </a:solidFill>
            <a:round/>
            <a:headEnd/>
            <a:tailEnd/>
          </a:ln>
        </p:spPr>
        <p:txBody>
          <a:bodyPr/>
          <a:lstStyle/>
          <a:p>
            <a:endParaRPr lang="zh-CN" altLang="en-US"/>
          </a:p>
        </p:txBody>
      </p:sp>
      <p:sp>
        <p:nvSpPr>
          <p:cNvPr id="13319" name="Line 10"/>
          <p:cNvSpPr>
            <a:spLocks noChangeShapeType="1"/>
          </p:cNvSpPr>
          <p:nvPr/>
        </p:nvSpPr>
        <p:spPr bwMode="gray">
          <a:xfrm flipH="1">
            <a:off x="0" y="5286375"/>
            <a:ext cx="2895600" cy="1311275"/>
          </a:xfrm>
          <a:prstGeom prst="line">
            <a:avLst/>
          </a:prstGeom>
          <a:noFill/>
          <a:ln w="9525">
            <a:solidFill>
              <a:schemeClr val="accent1">
                <a:alpha val="39999"/>
              </a:schemeClr>
            </a:solidFill>
            <a:round/>
            <a:headEnd/>
            <a:tailEnd/>
          </a:ln>
        </p:spPr>
        <p:txBody>
          <a:bodyPr/>
          <a:lstStyle/>
          <a:p>
            <a:endParaRPr lang="zh-CN" altLang="en-US"/>
          </a:p>
        </p:txBody>
      </p:sp>
      <p:sp>
        <p:nvSpPr>
          <p:cNvPr id="13320" name="Line 11"/>
          <p:cNvSpPr>
            <a:spLocks noChangeShapeType="1"/>
          </p:cNvSpPr>
          <p:nvPr/>
        </p:nvSpPr>
        <p:spPr bwMode="black">
          <a:xfrm flipH="1">
            <a:off x="0" y="1589088"/>
            <a:ext cx="1866900" cy="5008562"/>
          </a:xfrm>
          <a:prstGeom prst="line">
            <a:avLst/>
          </a:prstGeom>
          <a:noFill/>
          <a:ln w="19050">
            <a:solidFill>
              <a:schemeClr val="accent1">
                <a:alpha val="59999"/>
              </a:schemeClr>
            </a:solidFill>
            <a:round/>
            <a:headEnd/>
            <a:tailEnd/>
          </a:ln>
        </p:spPr>
        <p:txBody>
          <a:bodyPr/>
          <a:lstStyle/>
          <a:p>
            <a:endParaRPr lang="zh-CN" altLang="en-US"/>
          </a:p>
        </p:txBody>
      </p:sp>
      <p:sp>
        <p:nvSpPr>
          <p:cNvPr id="13321" name="Line 12"/>
          <p:cNvSpPr>
            <a:spLocks noChangeShapeType="1"/>
          </p:cNvSpPr>
          <p:nvPr/>
        </p:nvSpPr>
        <p:spPr bwMode="black">
          <a:xfrm flipH="1">
            <a:off x="0" y="3103563"/>
            <a:ext cx="2309813" cy="3494087"/>
          </a:xfrm>
          <a:prstGeom prst="line">
            <a:avLst/>
          </a:prstGeom>
          <a:noFill/>
          <a:ln w="19050">
            <a:solidFill>
              <a:schemeClr val="accent1">
                <a:alpha val="59999"/>
              </a:schemeClr>
            </a:solidFill>
            <a:round/>
            <a:headEnd/>
            <a:tailEnd/>
          </a:ln>
        </p:spPr>
        <p:txBody>
          <a:bodyPr/>
          <a:lstStyle/>
          <a:p>
            <a:endParaRPr lang="zh-CN" altLang="en-US"/>
          </a:p>
        </p:txBody>
      </p:sp>
      <p:sp>
        <p:nvSpPr>
          <p:cNvPr id="13322" name="Line 13"/>
          <p:cNvSpPr>
            <a:spLocks noChangeShapeType="1"/>
          </p:cNvSpPr>
          <p:nvPr/>
        </p:nvSpPr>
        <p:spPr bwMode="black">
          <a:xfrm flipH="1">
            <a:off x="0" y="4549775"/>
            <a:ext cx="2846388" cy="2047875"/>
          </a:xfrm>
          <a:prstGeom prst="line">
            <a:avLst/>
          </a:prstGeom>
          <a:noFill/>
          <a:ln w="19050">
            <a:solidFill>
              <a:schemeClr val="accent1">
                <a:alpha val="59999"/>
              </a:schemeClr>
            </a:solidFill>
            <a:round/>
            <a:headEnd/>
            <a:tailEnd/>
          </a:ln>
        </p:spPr>
        <p:txBody>
          <a:bodyPr/>
          <a:lstStyle/>
          <a:p>
            <a:endParaRPr lang="zh-CN" altLang="en-US"/>
          </a:p>
        </p:txBody>
      </p:sp>
      <p:sp>
        <p:nvSpPr>
          <p:cNvPr id="13323" name="Line 14"/>
          <p:cNvSpPr>
            <a:spLocks noChangeShapeType="1"/>
          </p:cNvSpPr>
          <p:nvPr/>
        </p:nvSpPr>
        <p:spPr bwMode="black">
          <a:xfrm flipH="1">
            <a:off x="0" y="5745163"/>
            <a:ext cx="3867150" cy="852487"/>
          </a:xfrm>
          <a:prstGeom prst="line">
            <a:avLst/>
          </a:prstGeom>
          <a:noFill/>
          <a:ln w="19050">
            <a:solidFill>
              <a:schemeClr val="accent1">
                <a:alpha val="59999"/>
              </a:schemeClr>
            </a:solidFill>
            <a:round/>
            <a:headEnd/>
            <a:tailEnd/>
          </a:ln>
        </p:spPr>
        <p:txBody>
          <a:bodyPr/>
          <a:lstStyle/>
          <a:p>
            <a:endParaRPr lang="zh-CN" altLang="en-US"/>
          </a:p>
        </p:txBody>
      </p:sp>
      <p:sp>
        <p:nvSpPr>
          <p:cNvPr id="13324" name="Arc 15"/>
          <p:cNvSpPr>
            <a:spLocks/>
          </p:cNvSpPr>
          <p:nvPr/>
        </p:nvSpPr>
        <p:spPr bwMode="gray">
          <a:xfrm>
            <a:off x="0" y="3986213"/>
            <a:ext cx="2509838" cy="2871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1">
              <a:alpha val="50195"/>
            </a:schemeClr>
          </a:solidFill>
          <a:ln w="9525">
            <a:solidFill>
              <a:schemeClr val="accent1"/>
            </a:solidFill>
            <a:round/>
            <a:headEnd/>
            <a:tailEnd/>
          </a:ln>
        </p:spPr>
        <p:txBody>
          <a:bodyPr wrap="none" anchor="ctr"/>
          <a:lstStyle/>
          <a:p>
            <a:endParaRPr lang="zh-CN" altLang="en-US"/>
          </a:p>
        </p:txBody>
      </p:sp>
      <p:sp>
        <p:nvSpPr>
          <p:cNvPr id="13325" name="Line 16"/>
          <p:cNvSpPr>
            <a:spLocks noChangeShapeType="1"/>
          </p:cNvSpPr>
          <p:nvPr/>
        </p:nvSpPr>
        <p:spPr bwMode="gray">
          <a:xfrm flipH="1">
            <a:off x="0" y="3859213"/>
            <a:ext cx="2532063" cy="2998787"/>
          </a:xfrm>
          <a:prstGeom prst="line">
            <a:avLst/>
          </a:prstGeom>
          <a:noFill/>
          <a:ln w="9525">
            <a:solidFill>
              <a:schemeClr val="accent1">
                <a:alpha val="39999"/>
              </a:schemeClr>
            </a:solidFill>
            <a:round/>
            <a:headEnd/>
            <a:tailEnd/>
          </a:ln>
        </p:spPr>
        <p:txBody>
          <a:bodyPr/>
          <a:lstStyle/>
          <a:p>
            <a:endParaRPr lang="zh-CN" altLang="en-US"/>
          </a:p>
        </p:txBody>
      </p:sp>
      <p:sp>
        <p:nvSpPr>
          <p:cNvPr id="13326" name="Arc 17"/>
          <p:cNvSpPr>
            <a:spLocks/>
          </p:cNvSpPr>
          <p:nvPr/>
        </p:nvSpPr>
        <p:spPr bwMode="gray">
          <a:xfrm>
            <a:off x="0" y="4076700"/>
            <a:ext cx="2438400" cy="27813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chemeClr val="accent1"/>
          </a:solidFill>
          <a:ln w="9525">
            <a:solidFill>
              <a:schemeClr val="accent1"/>
            </a:solidFill>
            <a:round/>
            <a:headEnd/>
            <a:tailEnd/>
          </a:ln>
        </p:spPr>
        <p:txBody>
          <a:bodyPr wrap="none" anchor="ctr"/>
          <a:lstStyle/>
          <a:p>
            <a:endParaRPr lang="zh-CN" altLang="en-US"/>
          </a:p>
        </p:txBody>
      </p:sp>
      <p:sp>
        <p:nvSpPr>
          <p:cNvPr id="13327" name="AutoShape 6"/>
          <p:cNvSpPr>
            <a:spLocks noChangeArrowheads="1"/>
          </p:cNvSpPr>
          <p:nvPr/>
        </p:nvSpPr>
        <p:spPr bwMode="black">
          <a:xfrm>
            <a:off x="1614488" y="3073400"/>
            <a:ext cx="228600" cy="260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alpha val="59999"/>
            </a:srgbClr>
          </a:solidFill>
          <a:ln w="9525">
            <a:solidFill>
              <a:schemeClr val="accent1"/>
            </a:solidFill>
            <a:round/>
            <a:headEnd/>
            <a:tailEnd/>
          </a:ln>
        </p:spPr>
        <p:txBody>
          <a:bodyPr wrap="none" anchor="ctr"/>
          <a:lstStyle/>
          <a:p>
            <a:endParaRPr lang="zh-CN" altLang="en-US"/>
          </a:p>
        </p:txBody>
      </p:sp>
      <p:sp>
        <p:nvSpPr>
          <p:cNvPr id="13328" name="AutoShape 7"/>
          <p:cNvSpPr>
            <a:spLocks noChangeArrowheads="1"/>
          </p:cNvSpPr>
          <p:nvPr/>
        </p:nvSpPr>
        <p:spPr bwMode="black">
          <a:xfrm>
            <a:off x="2506663" y="3632200"/>
            <a:ext cx="228600" cy="260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alpha val="59999"/>
            </a:srgbClr>
          </a:solidFill>
          <a:ln w="9525">
            <a:solidFill>
              <a:schemeClr val="accent1"/>
            </a:solidFill>
            <a:round/>
            <a:headEnd/>
            <a:tailEnd/>
          </a:ln>
        </p:spPr>
        <p:txBody>
          <a:bodyPr wrap="none" anchor="ctr"/>
          <a:lstStyle/>
          <a:p>
            <a:endParaRPr lang="zh-CN" altLang="en-US"/>
          </a:p>
        </p:txBody>
      </p:sp>
      <p:sp>
        <p:nvSpPr>
          <p:cNvPr id="13329" name="AutoShape 8"/>
          <p:cNvSpPr>
            <a:spLocks noChangeArrowheads="1"/>
          </p:cNvSpPr>
          <p:nvPr/>
        </p:nvSpPr>
        <p:spPr bwMode="black">
          <a:xfrm>
            <a:off x="2884488" y="5118100"/>
            <a:ext cx="228600" cy="260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alpha val="59999"/>
            </a:srgbClr>
          </a:solidFill>
          <a:ln w="9525">
            <a:solidFill>
              <a:schemeClr val="accent1"/>
            </a:solidFill>
            <a:round/>
            <a:headEnd/>
            <a:tailEnd/>
          </a:ln>
        </p:spPr>
        <p:txBody>
          <a:bodyPr wrap="none" anchor="ctr"/>
          <a:lstStyle/>
          <a:p>
            <a:endParaRPr lang="zh-CN" altLang="en-US"/>
          </a:p>
        </p:txBody>
      </p:sp>
      <p:grpSp>
        <p:nvGrpSpPr>
          <p:cNvPr id="13330" name="Group 22"/>
          <p:cNvGrpSpPr>
            <a:grpSpLocks/>
          </p:cNvGrpSpPr>
          <p:nvPr/>
        </p:nvGrpSpPr>
        <p:grpSpPr bwMode="auto">
          <a:xfrm>
            <a:off x="2362200" y="1219200"/>
            <a:ext cx="119063" cy="136525"/>
            <a:chOff x="2995" y="1525"/>
            <a:chExt cx="112" cy="112"/>
          </a:xfrm>
        </p:grpSpPr>
        <p:sp>
          <p:nvSpPr>
            <p:cNvPr id="13362" name="AutoShape 23"/>
            <p:cNvSpPr>
              <a:spLocks noChangeArrowheads="1"/>
            </p:cNvSpPr>
            <p:nvPr/>
          </p:nvSpPr>
          <p:spPr bwMode="gray">
            <a:xfrm>
              <a:off x="2995" y="1525"/>
              <a:ext cx="112" cy="112"/>
            </a:xfrm>
            <a:prstGeom prst="roundRect">
              <a:avLst>
                <a:gd name="adj" fmla="val 16667"/>
              </a:avLst>
            </a:prstGeom>
            <a:solidFill>
              <a:srgbClr val="808080"/>
            </a:solidFill>
            <a:ln w="9525">
              <a:solidFill>
                <a:srgbClr val="F8F8F8"/>
              </a:solidFill>
              <a:round/>
              <a:headEnd/>
              <a:tailEnd/>
            </a:ln>
          </p:spPr>
          <p:txBody>
            <a:bodyPr wrap="none" anchor="ctr"/>
            <a:lstStyle/>
            <a:p>
              <a:endParaRPr lang="zh-CN" altLang="en-US"/>
            </a:p>
          </p:txBody>
        </p:sp>
        <p:sp>
          <p:nvSpPr>
            <p:cNvPr id="13363" name="AutoShape 24"/>
            <p:cNvSpPr>
              <a:spLocks noChangeArrowheads="1"/>
            </p:cNvSpPr>
            <p:nvPr/>
          </p:nvSpPr>
          <p:spPr bwMode="gray">
            <a:xfrm>
              <a:off x="3029" y="1540"/>
              <a:ext cx="60" cy="81"/>
            </a:xfrm>
            <a:prstGeom prst="homePlate">
              <a:avLst>
                <a:gd name="adj" fmla="val 100000"/>
              </a:avLst>
            </a:prstGeom>
            <a:solidFill>
              <a:srgbClr val="808080"/>
            </a:solidFill>
            <a:ln w="9525">
              <a:noFill/>
              <a:miter lim="800000"/>
              <a:headEnd/>
              <a:tailEnd/>
            </a:ln>
          </p:spPr>
          <p:txBody>
            <a:bodyPr wrap="none" anchor="ctr"/>
            <a:lstStyle/>
            <a:p>
              <a:endParaRPr lang="zh-CN" altLang="en-US"/>
            </a:p>
          </p:txBody>
        </p:sp>
      </p:grpSp>
      <p:sp>
        <p:nvSpPr>
          <p:cNvPr id="13331" name="Text Box 25"/>
          <p:cNvSpPr txBox="1">
            <a:spLocks noChangeArrowheads="1"/>
          </p:cNvSpPr>
          <p:nvPr/>
        </p:nvSpPr>
        <p:spPr bwMode="black">
          <a:xfrm>
            <a:off x="2514600" y="990600"/>
            <a:ext cx="6096000" cy="830263"/>
          </a:xfrm>
          <a:prstGeom prst="rect">
            <a:avLst/>
          </a:prstGeom>
          <a:noFill/>
          <a:ln w="9525" algn="ctr">
            <a:noFill/>
            <a:miter lim="800000"/>
            <a:headEnd/>
            <a:tailEnd/>
          </a:ln>
        </p:spPr>
        <p:txBody>
          <a:bodyPr>
            <a:spAutoFit/>
          </a:bodyPr>
          <a:lstStyle/>
          <a:p>
            <a:pPr eaLnBrk="0" hangingPunct="0"/>
            <a:r>
              <a:rPr lang="zh-CN" altLang="en-US" sz="1600">
                <a:latin typeface="Calibri" pitchFamily="34" charset="0"/>
              </a:rPr>
              <a:t>成果登记网上审核通过后，申报单位从系统中导出打印申</a:t>
            </a:r>
          </a:p>
          <a:p>
            <a:pPr eaLnBrk="0" hangingPunct="0"/>
            <a:r>
              <a:rPr lang="zh-CN" altLang="en-US" sz="1600">
                <a:latin typeface="Calibri" pitchFamily="34" charset="0"/>
              </a:rPr>
              <a:t>报书并加盖单位公章，与上述相关申报材料依序装订成册后，</a:t>
            </a:r>
          </a:p>
          <a:p>
            <a:pPr eaLnBrk="0" hangingPunct="0"/>
            <a:r>
              <a:rPr lang="zh-CN" altLang="en-US" sz="1600">
                <a:latin typeface="Calibri" pitchFamily="34" charset="0"/>
              </a:rPr>
              <a:t>向相关成果登记部门提交纸质材料及其数据光盘各一份。</a:t>
            </a:r>
            <a:endParaRPr lang="en-US" altLang="zh-CN" sz="1600">
              <a:latin typeface="Calibri" pitchFamily="34" charset="0"/>
            </a:endParaRPr>
          </a:p>
        </p:txBody>
      </p:sp>
      <p:sp>
        <p:nvSpPr>
          <p:cNvPr id="13332" name="Text Box 29"/>
          <p:cNvSpPr txBox="1">
            <a:spLocks noChangeArrowheads="1"/>
          </p:cNvSpPr>
          <p:nvPr/>
        </p:nvSpPr>
        <p:spPr bwMode="black">
          <a:xfrm>
            <a:off x="2971800" y="2286000"/>
            <a:ext cx="5791200" cy="830263"/>
          </a:xfrm>
          <a:prstGeom prst="rect">
            <a:avLst/>
          </a:prstGeom>
          <a:noFill/>
          <a:ln w="9525" algn="ctr">
            <a:noFill/>
            <a:miter lim="800000"/>
            <a:headEnd/>
            <a:tailEnd/>
          </a:ln>
        </p:spPr>
        <p:txBody>
          <a:bodyPr>
            <a:spAutoFit/>
          </a:bodyPr>
          <a:lstStyle/>
          <a:p>
            <a:pPr eaLnBrk="0" hangingPunct="0"/>
            <a:r>
              <a:rPr lang="zh-CN" altLang="en-US" sz="1600">
                <a:latin typeface="Calibri" pitchFamily="34" charset="0"/>
              </a:rPr>
              <a:t>纸质登记材料与网上提交的材料必须完全一致，其中</a:t>
            </a:r>
            <a:r>
              <a:rPr lang="en-US" altLang="zh-CN" sz="1600">
                <a:latin typeface="Calibri" pitchFamily="34" charset="0"/>
              </a:rPr>
              <a:t>《</a:t>
            </a:r>
            <a:r>
              <a:rPr lang="zh-CN" altLang="en-US" sz="1600">
                <a:latin typeface="Calibri" pitchFamily="34" charset="0"/>
              </a:rPr>
              <a:t>中国地质调查局地质调查项目成果登记申请表</a:t>
            </a:r>
            <a:r>
              <a:rPr lang="en-US" altLang="zh-CN" sz="1600">
                <a:latin typeface="Calibri" pitchFamily="34" charset="0"/>
              </a:rPr>
              <a:t>》</a:t>
            </a:r>
            <a:r>
              <a:rPr lang="zh-CN" altLang="en-US" sz="1600">
                <a:latin typeface="Calibri" pitchFamily="34" charset="0"/>
              </a:rPr>
              <a:t>应加盖单位公章，材料（</a:t>
            </a:r>
            <a:r>
              <a:rPr lang="en-US" altLang="zh-CN" sz="1600">
                <a:latin typeface="Calibri" pitchFamily="34" charset="0"/>
              </a:rPr>
              <a:t>2</a:t>
            </a:r>
            <a:r>
              <a:rPr lang="zh-CN" altLang="en-US" sz="1600">
                <a:latin typeface="Calibri" pitchFamily="34" charset="0"/>
              </a:rPr>
              <a:t>）至（</a:t>
            </a:r>
            <a:r>
              <a:rPr lang="en-US" altLang="zh-CN" sz="1600">
                <a:latin typeface="Calibri" pitchFamily="34" charset="0"/>
              </a:rPr>
              <a:t>6</a:t>
            </a:r>
            <a:r>
              <a:rPr lang="zh-CN" altLang="en-US" sz="1600">
                <a:latin typeface="Calibri" pitchFamily="34" charset="0"/>
              </a:rPr>
              <a:t>）可为复制件。</a:t>
            </a:r>
            <a:endParaRPr lang="en-US" altLang="zh-CN" sz="1600">
              <a:latin typeface="Calibri" pitchFamily="34" charset="0"/>
            </a:endParaRPr>
          </a:p>
        </p:txBody>
      </p:sp>
      <p:grpSp>
        <p:nvGrpSpPr>
          <p:cNvPr id="13333" name="Group 30"/>
          <p:cNvGrpSpPr>
            <a:grpSpLocks/>
          </p:cNvGrpSpPr>
          <p:nvPr/>
        </p:nvGrpSpPr>
        <p:grpSpPr bwMode="auto">
          <a:xfrm>
            <a:off x="3352800" y="4191000"/>
            <a:ext cx="119063" cy="136525"/>
            <a:chOff x="2995" y="1525"/>
            <a:chExt cx="112" cy="112"/>
          </a:xfrm>
        </p:grpSpPr>
        <p:sp>
          <p:nvSpPr>
            <p:cNvPr id="13360" name="AutoShape 31"/>
            <p:cNvSpPr>
              <a:spLocks noChangeArrowheads="1"/>
            </p:cNvSpPr>
            <p:nvPr/>
          </p:nvSpPr>
          <p:spPr bwMode="gray">
            <a:xfrm>
              <a:off x="2995" y="1525"/>
              <a:ext cx="112" cy="112"/>
            </a:xfrm>
            <a:prstGeom prst="roundRect">
              <a:avLst>
                <a:gd name="adj" fmla="val 16667"/>
              </a:avLst>
            </a:prstGeom>
            <a:solidFill>
              <a:srgbClr val="808080"/>
            </a:solidFill>
            <a:ln w="9525">
              <a:solidFill>
                <a:srgbClr val="F8F8F8"/>
              </a:solidFill>
              <a:round/>
              <a:headEnd/>
              <a:tailEnd/>
            </a:ln>
          </p:spPr>
          <p:txBody>
            <a:bodyPr wrap="none" anchor="ctr"/>
            <a:lstStyle/>
            <a:p>
              <a:endParaRPr lang="zh-CN" altLang="en-US"/>
            </a:p>
          </p:txBody>
        </p:sp>
        <p:sp>
          <p:nvSpPr>
            <p:cNvPr id="13361" name="AutoShape 32"/>
            <p:cNvSpPr>
              <a:spLocks noChangeArrowheads="1"/>
            </p:cNvSpPr>
            <p:nvPr/>
          </p:nvSpPr>
          <p:spPr bwMode="gray">
            <a:xfrm>
              <a:off x="3029" y="1540"/>
              <a:ext cx="60" cy="81"/>
            </a:xfrm>
            <a:prstGeom prst="homePlate">
              <a:avLst>
                <a:gd name="adj" fmla="val 100000"/>
              </a:avLst>
            </a:prstGeom>
            <a:solidFill>
              <a:srgbClr val="808080"/>
            </a:solidFill>
            <a:ln w="9525">
              <a:noFill/>
              <a:miter lim="800000"/>
              <a:headEnd/>
              <a:tailEnd/>
            </a:ln>
          </p:spPr>
          <p:txBody>
            <a:bodyPr wrap="none" anchor="ctr"/>
            <a:lstStyle/>
            <a:p>
              <a:endParaRPr lang="zh-CN" altLang="en-US"/>
            </a:p>
          </p:txBody>
        </p:sp>
      </p:grpSp>
      <p:sp>
        <p:nvSpPr>
          <p:cNvPr id="13334" name="Text Box 33"/>
          <p:cNvSpPr txBox="1">
            <a:spLocks noChangeArrowheads="1"/>
          </p:cNvSpPr>
          <p:nvPr/>
        </p:nvSpPr>
        <p:spPr bwMode="black">
          <a:xfrm>
            <a:off x="3581400" y="3962400"/>
            <a:ext cx="5029200" cy="1077913"/>
          </a:xfrm>
          <a:prstGeom prst="rect">
            <a:avLst/>
          </a:prstGeom>
          <a:noFill/>
          <a:ln w="9525" algn="ctr">
            <a:noFill/>
            <a:miter lim="800000"/>
            <a:headEnd/>
            <a:tailEnd/>
          </a:ln>
        </p:spPr>
        <p:txBody>
          <a:bodyPr>
            <a:spAutoFit/>
          </a:bodyPr>
          <a:lstStyle/>
          <a:p>
            <a:pPr eaLnBrk="0" hangingPunct="0"/>
            <a:r>
              <a:rPr lang="zh-CN" altLang="en-US" sz="1600">
                <a:latin typeface="Calibri" pitchFamily="34" charset="0"/>
              </a:rPr>
              <a:t>成果登记部门收到材料后，进行材料审核工作。主要审核申报表是否加盖单位公章，纸质登记材料与网上提交的材料是否一致。</a:t>
            </a:r>
            <a:endParaRPr lang="en-US" altLang="zh-CN" sz="1600">
              <a:latin typeface="Calibri" pitchFamily="34" charset="0"/>
            </a:endParaRPr>
          </a:p>
          <a:p>
            <a:pPr eaLnBrk="0" hangingPunct="0"/>
            <a:endParaRPr lang="en-US" altLang="zh-CN" sz="1600">
              <a:latin typeface="Calibri" pitchFamily="34" charset="0"/>
            </a:endParaRPr>
          </a:p>
        </p:txBody>
      </p:sp>
      <p:grpSp>
        <p:nvGrpSpPr>
          <p:cNvPr id="13335" name="Group 34"/>
          <p:cNvGrpSpPr>
            <a:grpSpLocks/>
          </p:cNvGrpSpPr>
          <p:nvPr/>
        </p:nvGrpSpPr>
        <p:grpSpPr bwMode="auto">
          <a:xfrm>
            <a:off x="4191000" y="5562600"/>
            <a:ext cx="119063" cy="136525"/>
            <a:chOff x="2995" y="1525"/>
            <a:chExt cx="112" cy="112"/>
          </a:xfrm>
        </p:grpSpPr>
        <p:sp>
          <p:nvSpPr>
            <p:cNvPr id="13358" name="AutoShape 35"/>
            <p:cNvSpPr>
              <a:spLocks noChangeArrowheads="1"/>
            </p:cNvSpPr>
            <p:nvPr/>
          </p:nvSpPr>
          <p:spPr bwMode="gray">
            <a:xfrm>
              <a:off x="2995" y="1525"/>
              <a:ext cx="112" cy="112"/>
            </a:xfrm>
            <a:prstGeom prst="roundRect">
              <a:avLst>
                <a:gd name="adj" fmla="val 16667"/>
              </a:avLst>
            </a:prstGeom>
            <a:solidFill>
              <a:srgbClr val="808080"/>
            </a:solidFill>
            <a:ln w="9525">
              <a:solidFill>
                <a:srgbClr val="F8F8F8"/>
              </a:solidFill>
              <a:round/>
              <a:headEnd/>
              <a:tailEnd/>
            </a:ln>
          </p:spPr>
          <p:txBody>
            <a:bodyPr wrap="none" anchor="ctr"/>
            <a:lstStyle/>
            <a:p>
              <a:endParaRPr lang="zh-CN" altLang="en-US"/>
            </a:p>
          </p:txBody>
        </p:sp>
        <p:sp>
          <p:nvSpPr>
            <p:cNvPr id="13359" name="AutoShape 36"/>
            <p:cNvSpPr>
              <a:spLocks noChangeArrowheads="1"/>
            </p:cNvSpPr>
            <p:nvPr/>
          </p:nvSpPr>
          <p:spPr bwMode="gray">
            <a:xfrm>
              <a:off x="3029" y="1540"/>
              <a:ext cx="60" cy="81"/>
            </a:xfrm>
            <a:prstGeom prst="homePlate">
              <a:avLst>
                <a:gd name="adj" fmla="val 100000"/>
              </a:avLst>
            </a:prstGeom>
            <a:solidFill>
              <a:srgbClr val="808080"/>
            </a:solidFill>
            <a:ln w="9525">
              <a:noFill/>
              <a:miter lim="800000"/>
              <a:headEnd/>
              <a:tailEnd/>
            </a:ln>
          </p:spPr>
          <p:txBody>
            <a:bodyPr wrap="none" anchor="ctr"/>
            <a:lstStyle/>
            <a:p>
              <a:endParaRPr lang="zh-CN" altLang="en-US"/>
            </a:p>
          </p:txBody>
        </p:sp>
      </p:grpSp>
      <p:sp>
        <p:nvSpPr>
          <p:cNvPr id="13336" name="Text Box 37"/>
          <p:cNvSpPr txBox="1">
            <a:spLocks noChangeArrowheads="1"/>
          </p:cNvSpPr>
          <p:nvPr/>
        </p:nvSpPr>
        <p:spPr bwMode="black">
          <a:xfrm>
            <a:off x="4343400" y="5029200"/>
            <a:ext cx="4419600" cy="1077913"/>
          </a:xfrm>
          <a:prstGeom prst="rect">
            <a:avLst/>
          </a:prstGeom>
          <a:noFill/>
          <a:ln w="9525" algn="ctr">
            <a:noFill/>
            <a:miter lim="800000"/>
            <a:headEnd/>
            <a:tailEnd/>
          </a:ln>
        </p:spPr>
        <p:txBody>
          <a:bodyPr>
            <a:spAutoFit/>
          </a:bodyPr>
          <a:lstStyle/>
          <a:p>
            <a:pPr eaLnBrk="0" hangingPunct="0"/>
            <a:r>
              <a:rPr lang="zh-CN" altLang="en-US" sz="1600">
                <a:latin typeface="Calibri" pitchFamily="34" charset="0"/>
              </a:rPr>
              <a:t>不符合要求的，退回材料至申报单位，并书面通知申报单位进行补充或修改并限期提交；符合要求的，成果登记部门签字、盖章后，报地调局公示。</a:t>
            </a:r>
            <a:endParaRPr lang="en-US" altLang="zh-CN" sz="1600">
              <a:latin typeface="Calibri" pitchFamily="34" charset="0"/>
            </a:endParaRPr>
          </a:p>
        </p:txBody>
      </p:sp>
      <p:sp>
        <p:nvSpPr>
          <p:cNvPr id="13337" name="AutoShape 38"/>
          <p:cNvSpPr>
            <a:spLocks noChangeArrowheads="1"/>
          </p:cNvSpPr>
          <p:nvPr/>
        </p:nvSpPr>
        <p:spPr bwMode="black">
          <a:xfrm>
            <a:off x="534988" y="3289300"/>
            <a:ext cx="228600" cy="260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alpha val="59999"/>
            </a:srgbClr>
          </a:solidFill>
          <a:ln w="9525">
            <a:solidFill>
              <a:schemeClr val="accent1"/>
            </a:solidFill>
            <a:round/>
            <a:headEnd/>
            <a:tailEnd/>
          </a:ln>
        </p:spPr>
        <p:txBody>
          <a:bodyPr wrap="none" anchor="ctr"/>
          <a:lstStyle/>
          <a:p>
            <a:endParaRPr lang="zh-CN" altLang="en-US"/>
          </a:p>
        </p:txBody>
      </p:sp>
      <p:sp>
        <p:nvSpPr>
          <p:cNvPr id="13338" name="AutoShape 39"/>
          <p:cNvSpPr>
            <a:spLocks noChangeArrowheads="1"/>
          </p:cNvSpPr>
          <p:nvPr/>
        </p:nvSpPr>
        <p:spPr bwMode="black">
          <a:xfrm>
            <a:off x="2819400" y="6223000"/>
            <a:ext cx="228600" cy="26193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FF">
              <a:alpha val="59999"/>
            </a:srgbClr>
          </a:solidFill>
          <a:ln w="9525">
            <a:solidFill>
              <a:schemeClr val="accent1"/>
            </a:solidFill>
            <a:round/>
            <a:headEnd/>
            <a:tailEnd/>
          </a:ln>
        </p:spPr>
        <p:txBody>
          <a:bodyPr wrap="none" anchor="ctr"/>
          <a:lstStyle/>
          <a:p>
            <a:endParaRPr lang="zh-CN" altLang="en-US"/>
          </a:p>
        </p:txBody>
      </p:sp>
      <p:sp>
        <p:nvSpPr>
          <p:cNvPr id="106" name="Oval 40"/>
          <p:cNvSpPr>
            <a:spLocks noChangeArrowheads="1"/>
          </p:cNvSpPr>
          <p:nvPr/>
        </p:nvSpPr>
        <p:spPr bwMode="gray">
          <a:xfrm rot="3083608">
            <a:off x="3698082" y="5449094"/>
            <a:ext cx="398462" cy="400050"/>
          </a:xfrm>
          <a:prstGeom prst="ellipse">
            <a:avLst/>
          </a:prstGeom>
          <a:gradFill rotWithShape="1">
            <a:gsLst>
              <a:gs pos="0">
                <a:schemeClr val="accent2">
                  <a:gamma/>
                  <a:tint val="50980"/>
                  <a:invGamma/>
                </a:schemeClr>
              </a:gs>
              <a:gs pos="100000">
                <a:schemeClr val="accent2"/>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a:defRPr/>
            </a:pPr>
            <a:endParaRPr lang="zh-CN" altLang="en-US">
              <a:latin typeface="Arial" pitchFamily="34" charset="0"/>
            </a:endParaRPr>
          </a:p>
        </p:txBody>
      </p:sp>
      <p:sp>
        <p:nvSpPr>
          <p:cNvPr id="107" name="Oval 41"/>
          <p:cNvSpPr>
            <a:spLocks noChangeArrowheads="1"/>
          </p:cNvSpPr>
          <p:nvPr/>
        </p:nvSpPr>
        <p:spPr bwMode="gray">
          <a:xfrm>
            <a:off x="1503363" y="1008063"/>
            <a:ext cx="730250" cy="744537"/>
          </a:xfrm>
          <a:prstGeom prst="ellipse">
            <a:avLst/>
          </a:prstGeom>
          <a:gradFill rotWithShape="1">
            <a:gsLst>
              <a:gs pos="0">
                <a:schemeClr val="hlink">
                  <a:gamma/>
                  <a:tint val="20000"/>
                  <a:invGamma/>
                </a:schemeClr>
              </a:gs>
              <a:gs pos="100000">
                <a:schemeClr val="hlink"/>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a:defRPr/>
            </a:pPr>
            <a:endParaRPr lang="zh-CN" altLang="en-US">
              <a:latin typeface="Arial" pitchFamily="34" charset="0"/>
            </a:endParaRPr>
          </a:p>
        </p:txBody>
      </p:sp>
      <p:sp>
        <p:nvSpPr>
          <p:cNvPr id="108" name="Oval 42"/>
          <p:cNvSpPr>
            <a:spLocks noChangeArrowheads="1"/>
          </p:cNvSpPr>
          <p:nvPr/>
        </p:nvSpPr>
        <p:spPr bwMode="gray">
          <a:xfrm rot="802016">
            <a:off x="2141538" y="2595563"/>
            <a:ext cx="598487" cy="614362"/>
          </a:xfrm>
          <a:prstGeom prst="ellipse">
            <a:avLst/>
          </a:prstGeom>
          <a:gradFill rotWithShape="1">
            <a:gsLst>
              <a:gs pos="0">
                <a:schemeClr val="accent1">
                  <a:gamma/>
                  <a:tint val="28627"/>
                  <a:invGamma/>
                </a:schemeClr>
              </a:gs>
              <a:gs pos="100000">
                <a:schemeClr val="accent1"/>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a:defRPr/>
            </a:pPr>
            <a:endParaRPr lang="zh-CN" altLang="en-US">
              <a:latin typeface="Arial" pitchFamily="34" charset="0"/>
            </a:endParaRPr>
          </a:p>
        </p:txBody>
      </p:sp>
      <p:sp>
        <p:nvSpPr>
          <p:cNvPr id="109" name="Oval 43"/>
          <p:cNvSpPr>
            <a:spLocks noChangeArrowheads="1"/>
          </p:cNvSpPr>
          <p:nvPr/>
        </p:nvSpPr>
        <p:spPr bwMode="gray">
          <a:xfrm rot="3116201">
            <a:off x="2691606" y="4137819"/>
            <a:ext cx="506413" cy="504825"/>
          </a:xfrm>
          <a:prstGeom prst="ellipse">
            <a:avLst/>
          </a:prstGeom>
          <a:gradFill rotWithShape="1">
            <a:gsLst>
              <a:gs pos="0">
                <a:schemeClr val="folHlink">
                  <a:gamma/>
                  <a:tint val="63529"/>
                  <a:invGamma/>
                </a:schemeClr>
              </a:gs>
              <a:gs pos="100000">
                <a:schemeClr val="folHlink"/>
              </a:gs>
            </a:gsLst>
            <a:path path="shape">
              <a:fillToRect l="50000" t="50000" r="50000" b="50000"/>
            </a:path>
          </a:gradFill>
          <a:ln w="9525">
            <a:solidFill>
              <a:srgbClr val="FEFFFF"/>
            </a:solidFill>
            <a:round/>
            <a:headEnd/>
            <a:tailEnd/>
          </a:ln>
          <a:effectLst>
            <a:outerShdw dist="35921" dir="2700000" algn="ctr" rotWithShape="0">
              <a:srgbClr val="080808">
                <a:alpha val="50000"/>
              </a:srgbClr>
            </a:outerShdw>
          </a:effectLst>
        </p:spPr>
        <p:txBody>
          <a:bodyPr wrap="none" anchor="ctr"/>
          <a:lstStyle/>
          <a:p>
            <a:pPr>
              <a:defRPr/>
            </a:pPr>
            <a:endParaRPr lang="zh-CN" altLang="en-US">
              <a:latin typeface="Arial" pitchFamily="34" charset="0"/>
            </a:endParaRPr>
          </a:p>
        </p:txBody>
      </p:sp>
      <p:grpSp>
        <p:nvGrpSpPr>
          <p:cNvPr id="13343" name="Group 45"/>
          <p:cNvGrpSpPr>
            <a:grpSpLocks/>
          </p:cNvGrpSpPr>
          <p:nvPr/>
        </p:nvGrpSpPr>
        <p:grpSpPr bwMode="auto">
          <a:xfrm>
            <a:off x="304800" y="4160838"/>
            <a:ext cx="1752600" cy="2236787"/>
            <a:chOff x="482" y="1851"/>
            <a:chExt cx="860" cy="796"/>
          </a:xfrm>
        </p:grpSpPr>
        <p:sp>
          <p:nvSpPr>
            <p:cNvPr id="13352" name="Freeform 46"/>
            <p:cNvSpPr>
              <a:spLocks/>
            </p:cNvSpPr>
            <p:nvPr/>
          </p:nvSpPr>
          <p:spPr bwMode="gray">
            <a:xfrm>
              <a:off x="567" y="2464"/>
              <a:ext cx="335" cy="173"/>
            </a:xfrm>
            <a:custGeom>
              <a:avLst/>
              <a:gdLst>
                <a:gd name="T0" fmla="*/ 0 w 335"/>
                <a:gd name="T1" fmla="*/ 166 h 173"/>
                <a:gd name="T2" fmla="*/ 58 w 335"/>
                <a:gd name="T3" fmla="*/ 173 h 173"/>
                <a:gd name="T4" fmla="*/ 297 w 335"/>
                <a:gd name="T5" fmla="*/ 32 h 173"/>
                <a:gd name="T6" fmla="*/ 289 w 335"/>
                <a:gd name="T7" fmla="*/ 8 h 173"/>
                <a:gd name="T8" fmla="*/ 223 w 335"/>
                <a:gd name="T9" fmla="*/ 26 h 173"/>
                <a:gd name="T10" fmla="*/ 0 w 335"/>
                <a:gd name="T11" fmla="*/ 166 h 173"/>
                <a:gd name="T12" fmla="*/ 0 60000 65536"/>
                <a:gd name="T13" fmla="*/ 0 60000 65536"/>
                <a:gd name="T14" fmla="*/ 0 60000 65536"/>
                <a:gd name="T15" fmla="*/ 0 60000 65536"/>
                <a:gd name="T16" fmla="*/ 0 60000 65536"/>
                <a:gd name="T17" fmla="*/ 0 60000 65536"/>
                <a:gd name="T18" fmla="*/ 0 w 335"/>
                <a:gd name="T19" fmla="*/ 0 h 173"/>
                <a:gd name="T20" fmla="*/ 335 w 335"/>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81818">
                    <a:alpha val="0"/>
                  </a:srgbClr>
                </a:gs>
                <a:gs pos="100000">
                  <a:srgbClr val="1C1C1C"/>
                </a:gs>
              </a:gsLst>
              <a:lin ang="5400000" scaled="1"/>
            </a:gradFill>
            <a:ln w="9525">
              <a:noFill/>
              <a:round/>
              <a:headEnd/>
              <a:tailEnd/>
            </a:ln>
          </p:spPr>
          <p:txBody>
            <a:bodyPr/>
            <a:lstStyle/>
            <a:p>
              <a:endParaRPr lang="zh-CN" altLang="en-US"/>
            </a:p>
          </p:txBody>
        </p:sp>
        <p:sp>
          <p:nvSpPr>
            <p:cNvPr id="13353" name="Freeform 47"/>
            <p:cNvSpPr>
              <a:spLocks/>
            </p:cNvSpPr>
            <p:nvPr/>
          </p:nvSpPr>
          <p:spPr bwMode="gray">
            <a:xfrm>
              <a:off x="797" y="2401"/>
              <a:ext cx="367" cy="170"/>
            </a:xfrm>
            <a:custGeom>
              <a:avLst/>
              <a:gdLst>
                <a:gd name="T0" fmla="*/ 0 w 367"/>
                <a:gd name="T1" fmla="*/ 158 h 170"/>
                <a:gd name="T2" fmla="*/ 80 w 367"/>
                <a:gd name="T3" fmla="*/ 170 h 170"/>
                <a:gd name="T4" fmla="*/ 332 w 367"/>
                <a:gd name="T5" fmla="*/ 37 h 170"/>
                <a:gd name="T6" fmla="*/ 292 w 367"/>
                <a:gd name="T7" fmla="*/ 1 h 170"/>
                <a:gd name="T8" fmla="*/ 230 w 367"/>
                <a:gd name="T9" fmla="*/ 29 h 170"/>
                <a:gd name="T10" fmla="*/ 0 w 367"/>
                <a:gd name="T11" fmla="*/ 158 h 170"/>
                <a:gd name="T12" fmla="*/ 0 60000 65536"/>
                <a:gd name="T13" fmla="*/ 0 60000 65536"/>
                <a:gd name="T14" fmla="*/ 0 60000 65536"/>
                <a:gd name="T15" fmla="*/ 0 60000 65536"/>
                <a:gd name="T16" fmla="*/ 0 60000 65536"/>
                <a:gd name="T17" fmla="*/ 0 60000 65536"/>
                <a:gd name="T18" fmla="*/ 0 w 367"/>
                <a:gd name="T19" fmla="*/ 0 h 170"/>
                <a:gd name="T20" fmla="*/ 367 w 36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81818">
                    <a:alpha val="0"/>
                  </a:srgbClr>
                </a:gs>
                <a:gs pos="100000">
                  <a:srgbClr val="1C1C1C"/>
                </a:gs>
              </a:gsLst>
              <a:lin ang="5400000" scaled="1"/>
            </a:gradFill>
            <a:ln w="9525">
              <a:noFill/>
              <a:round/>
              <a:headEnd/>
              <a:tailEnd/>
            </a:ln>
          </p:spPr>
          <p:txBody>
            <a:bodyPr/>
            <a:lstStyle/>
            <a:p>
              <a:endParaRPr lang="zh-CN" altLang="en-US"/>
            </a:p>
          </p:txBody>
        </p:sp>
        <p:sp>
          <p:nvSpPr>
            <p:cNvPr id="13354" name="Freeform 48"/>
            <p:cNvSpPr>
              <a:spLocks/>
            </p:cNvSpPr>
            <p:nvPr/>
          </p:nvSpPr>
          <p:spPr bwMode="gray">
            <a:xfrm>
              <a:off x="1035" y="2504"/>
              <a:ext cx="307" cy="143"/>
            </a:xfrm>
            <a:custGeom>
              <a:avLst/>
              <a:gdLst>
                <a:gd name="T0" fmla="*/ 0 w 307"/>
                <a:gd name="T1" fmla="*/ 134 h 143"/>
                <a:gd name="T2" fmla="*/ 66 w 307"/>
                <a:gd name="T3" fmla="*/ 143 h 143"/>
                <a:gd name="T4" fmla="*/ 282 w 307"/>
                <a:gd name="T5" fmla="*/ 35 h 143"/>
                <a:gd name="T6" fmla="*/ 219 w 307"/>
                <a:gd name="T7" fmla="*/ 17 h 143"/>
                <a:gd name="T8" fmla="*/ 0 w 307"/>
                <a:gd name="T9" fmla="*/ 134 h 143"/>
                <a:gd name="T10" fmla="*/ 0 60000 65536"/>
                <a:gd name="T11" fmla="*/ 0 60000 65536"/>
                <a:gd name="T12" fmla="*/ 0 60000 65536"/>
                <a:gd name="T13" fmla="*/ 0 60000 65536"/>
                <a:gd name="T14" fmla="*/ 0 60000 65536"/>
                <a:gd name="T15" fmla="*/ 0 w 307"/>
                <a:gd name="T16" fmla="*/ 0 h 143"/>
                <a:gd name="T17" fmla="*/ 307 w 307"/>
                <a:gd name="T18" fmla="*/ 143 h 143"/>
              </a:gdLst>
              <a:ahLst/>
              <a:cxnLst>
                <a:cxn ang="T10">
                  <a:pos x="T0" y="T1"/>
                </a:cxn>
                <a:cxn ang="T11">
                  <a:pos x="T2" y="T3"/>
                </a:cxn>
                <a:cxn ang="T12">
                  <a:pos x="T4" y="T5"/>
                </a:cxn>
                <a:cxn ang="T13">
                  <a:pos x="T6" y="T7"/>
                </a:cxn>
                <a:cxn ang="T14">
                  <a:pos x="T8" y="T9"/>
                </a:cxn>
              </a:cxnLst>
              <a:rect l="T15" t="T16" r="T17" b="T18"/>
              <a:pathLst>
                <a:path w="307" h="143">
                  <a:moveTo>
                    <a:pt x="0" y="134"/>
                  </a:moveTo>
                  <a:lnTo>
                    <a:pt x="66" y="143"/>
                  </a:lnTo>
                  <a:lnTo>
                    <a:pt x="282" y="35"/>
                  </a:lnTo>
                  <a:cubicBezTo>
                    <a:pt x="307" y="14"/>
                    <a:pt x="266" y="0"/>
                    <a:pt x="219" y="17"/>
                  </a:cubicBezTo>
                  <a:lnTo>
                    <a:pt x="0" y="134"/>
                  </a:lnTo>
                  <a:close/>
                </a:path>
              </a:pathLst>
            </a:custGeom>
            <a:gradFill rotWithShape="1">
              <a:gsLst>
                <a:gs pos="0">
                  <a:srgbClr val="181818">
                    <a:alpha val="0"/>
                  </a:srgbClr>
                </a:gs>
                <a:gs pos="100000">
                  <a:srgbClr val="1C1C1C"/>
                </a:gs>
              </a:gsLst>
              <a:lin ang="5400000" scaled="1"/>
            </a:gradFill>
            <a:ln w="9525">
              <a:noFill/>
              <a:round/>
              <a:headEnd/>
              <a:tailEnd/>
            </a:ln>
          </p:spPr>
          <p:txBody>
            <a:bodyPr/>
            <a:lstStyle/>
            <a:p>
              <a:endParaRPr lang="zh-CN" altLang="en-US"/>
            </a:p>
          </p:txBody>
        </p:sp>
        <p:sp>
          <p:nvSpPr>
            <p:cNvPr id="13355" name="Freeform 49"/>
            <p:cNvSpPr>
              <a:spLocks/>
            </p:cNvSpPr>
            <p:nvPr/>
          </p:nvSpPr>
          <p:spPr bwMode="gray">
            <a:xfrm>
              <a:off x="482" y="2066"/>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headEnd/>
              <a:tailEnd/>
            </a:ln>
            <a:scene3d>
              <a:camera prst="legacyPerspectiveTopRight">
                <a:rot lat="0" lon="899994"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zh-CN" altLang="en-US"/>
            </a:p>
          </p:txBody>
        </p:sp>
        <p:sp>
          <p:nvSpPr>
            <p:cNvPr id="13356" name="Freeform 50"/>
            <p:cNvSpPr>
              <a:spLocks/>
            </p:cNvSpPr>
            <p:nvPr/>
          </p:nvSpPr>
          <p:spPr bwMode="gray">
            <a:xfrm>
              <a:off x="698" y="1851"/>
              <a:ext cx="282" cy="716"/>
            </a:xfrm>
            <a:custGeom>
              <a:avLst/>
              <a:gdLst>
                <a:gd name="T0" fmla="*/ 10303 w 224"/>
                <a:gd name="T1" fmla="*/ 9979 h 569"/>
                <a:gd name="T2" fmla="*/ 7362 w 224"/>
                <a:gd name="T3" fmla="*/ 4934 h 569"/>
                <a:gd name="T4" fmla="*/ 12014 w 224"/>
                <a:gd name="T5" fmla="*/ 1 h 569"/>
                <a:gd name="T6" fmla="*/ 17077 w 224"/>
                <a:gd name="T7" fmla="*/ 5137 h 569"/>
                <a:gd name="T8" fmla="*/ 13510 w 224"/>
                <a:gd name="T9" fmla="*/ 9979 h 569"/>
                <a:gd name="T10" fmla="*/ 13409 w 224"/>
                <a:gd name="T11" fmla="*/ 12278 h 569"/>
                <a:gd name="T12" fmla="*/ 20889 w 224"/>
                <a:gd name="T13" fmla="*/ 14335 h 569"/>
                <a:gd name="T14" fmla="*/ 22108 w 224"/>
                <a:gd name="T15" fmla="*/ 20189 h 569"/>
                <a:gd name="T16" fmla="*/ 21730 w 224"/>
                <a:gd name="T17" fmla="*/ 31777 h 569"/>
                <a:gd name="T18" fmla="*/ 20889 w 224"/>
                <a:gd name="T19" fmla="*/ 36133 h 569"/>
                <a:gd name="T20" fmla="*/ 19664 w 224"/>
                <a:gd name="T21" fmla="*/ 30554 h 569"/>
                <a:gd name="T22" fmla="*/ 18719 w 224"/>
                <a:gd name="T23" fmla="*/ 20029 h 569"/>
                <a:gd name="T24" fmla="*/ 17008 w 224"/>
                <a:gd name="T25" fmla="*/ 31777 h 569"/>
                <a:gd name="T26" fmla="*/ 14361 w 224"/>
                <a:gd name="T27" fmla="*/ 56424 h 569"/>
                <a:gd name="T28" fmla="*/ 7730 w 224"/>
                <a:gd name="T29" fmla="*/ 56015 h 569"/>
                <a:gd name="T30" fmla="*/ 4960 w 224"/>
                <a:gd name="T31" fmla="*/ 32239 h 569"/>
                <a:gd name="T32" fmla="*/ 3319 w 224"/>
                <a:gd name="T33" fmla="*/ 20641 h 569"/>
                <a:gd name="T34" fmla="*/ 2444 w 224"/>
                <a:gd name="T35" fmla="*/ 30739 h 569"/>
                <a:gd name="T36" fmla="*/ 1201 w 224"/>
                <a:gd name="T37" fmla="*/ 36133 h 569"/>
                <a:gd name="T38" fmla="*/ 1 w 224"/>
                <a:gd name="T39" fmla="*/ 30248 h 569"/>
                <a:gd name="T40" fmla="*/ 736 w 224"/>
                <a:gd name="T41" fmla="*/ 18254 h 569"/>
                <a:gd name="T42" fmla="*/ 2328 w 224"/>
                <a:gd name="T43" fmla="*/ 13828 h 569"/>
                <a:gd name="T44" fmla="*/ 10165 w 224"/>
                <a:gd name="T45" fmla="*/ 12278 h 569"/>
                <a:gd name="T46" fmla="*/ 10303 w 224"/>
                <a:gd name="T47" fmla="*/ 9979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headEnd/>
              <a:tailEnd/>
            </a:ln>
            <a:scene3d>
              <a:camera prst="legacyPerspectiveTopRight">
                <a:rot lat="0" lon="899994"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zh-CN" altLang="en-US"/>
            </a:p>
          </p:txBody>
        </p:sp>
        <p:sp>
          <p:nvSpPr>
            <p:cNvPr id="13357" name="Freeform 51"/>
            <p:cNvSpPr>
              <a:spLocks/>
            </p:cNvSpPr>
            <p:nvPr/>
          </p:nvSpPr>
          <p:spPr bwMode="gray">
            <a:xfrm>
              <a:off x="956" y="2078"/>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headEnd/>
              <a:tailEnd/>
            </a:ln>
            <a:scene3d>
              <a:camera prst="legacyPerspectiveTopRight">
                <a:rot lat="0" lon="899994" rev="0"/>
              </a:camera>
              <a:lightRig rig="legacyFlat1" dir="t"/>
            </a:scene3d>
            <a:sp3d extrusionH="36500" prstMaterial="legacyMetal">
              <a:bevelT w="13500" h="13500" prst="angle"/>
              <a:bevelB w="13500" h="13500" prst="angle"/>
              <a:extrusionClr>
                <a:srgbClr val="333333"/>
              </a:extrusionClr>
            </a:sp3d>
          </p:spPr>
          <p:txBody>
            <a:bodyPr>
              <a:flatTx/>
            </a:bodyPr>
            <a:lstStyle/>
            <a:p>
              <a:endParaRPr lang="zh-CN" altLang="en-US"/>
            </a:p>
          </p:txBody>
        </p:sp>
      </p:grpSp>
      <p:grpSp>
        <p:nvGrpSpPr>
          <p:cNvPr id="13344" name="Group 52"/>
          <p:cNvGrpSpPr>
            <a:grpSpLocks/>
          </p:cNvGrpSpPr>
          <p:nvPr/>
        </p:nvGrpSpPr>
        <p:grpSpPr bwMode="auto">
          <a:xfrm>
            <a:off x="2819400" y="2667000"/>
            <a:ext cx="119063" cy="136525"/>
            <a:chOff x="2995" y="1525"/>
            <a:chExt cx="112" cy="112"/>
          </a:xfrm>
        </p:grpSpPr>
        <p:sp>
          <p:nvSpPr>
            <p:cNvPr id="13350" name="AutoShape 53"/>
            <p:cNvSpPr>
              <a:spLocks noChangeArrowheads="1"/>
            </p:cNvSpPr>
            <p:nvPr/>
          </p:nvSpPr>
          <p:spPr bwMode="gray">
            <a:xfrm>
              <a:off x="2995" y="1525"/>
              <a:ext cx="112" cy="112"/>
            </a:xfrm>
            <a:prstGeom prst="roundRect">
              <a:avLst>
                <a:gd name="adj" fmla="val 16667"/>
              </a:avLst>
            </a:prstGeom>
            <a:solidFill>
              <a:srgbClr val="808080"/>
            </a:solidFill>
            <a:ln w="9525">
              <a:solidFill>
                <a:srgbClr val="F8F8F8"/>
              </a:solidFill>
              <a:round/>
              <a:headEnd/>
              <a:tailEnd/>
            </a:ln>
          </p:spPr>
          <p:txBody>
            <a:bodyPr wrap="none" anchor="ctr"/>
            <a:lstStyle/>
            <a:p>
              <a:endParaRPr lang="zh-CN" altLang="en-US"/>
            </a:p>
          </p:txBody>
        </p:sp>
        <p:sp>
          <p:nvSpPr>
            <p:cNvPr id="13351" name="AutoShape 54"/>
            <p:cNvSpPr>
              <a:spLocks noChangeArrowheads="1"/>
            </p:cNvSpPr>
            <p:nvPr/>
          </p:nvSpPr>
          <p:spPr bwMode="gray">
            <a:xfrm>
              <a:off x="3029" y="1540"/>
              <a:ext cx="60" cy="81"/>
            </a:xfrm>
            <a:prstGeom prst="homePlate">
              <a:avLst>
                <a:gd name="adj" fmla="val 100000"/>
              </a:avLst>
            </a:prstGeom>
            <a:solidFill>
              <a:srgbClr val="808080"/>
            </a:solidFill>
            <a:ln w="9525">
              <a:noFill/>
              <a:miter lim="800000"/>
              <a:headEnd/>
              <a:tailEnd/>
            </a:ln>
          </p:spPr>
          <p:txBody>
            <a:bodyPr wrap="none" anchor="ctr"/>
            <a:lstStyle/>
            <a:p>
              <a:endParaRPr lang="zh-CN" altLang="en-US"/>
            </a:p>
          </p:txBody>
        </p:sp>
      </p:grpSp>
      <p:pic>
        <p:nvPicPr>
          <p:cNvPr id="13345" name="Picture 22" descr="013"/>
          <p:cNvPicPr>
            <a:picLocks noChangeAspect="1" noChangeArrowheads="1"/>
          </p:cNvPicPr>
          <p:nvPr/>
        </p:nvPicPr>
        <p:blipFill>
          <a:blip r:embed="rId3"/>
          <a:srcRect/>
          <a:stretch>
            <a:fillRect/>
          </a:stretch>
        </p:blipFill>
        <p:spPr bwMode="gray">
          <a:xfrm>
            <a:off x="381000" y="5486400"/>
            <a:ext cx="969963" cy="1143000"/>
          </a:xfrm>
          <a:prstGeom prst="rect">
            <a:avLst/>
          </a:prstGeom>
          <a:noFill/>
          <a:ln w="9525">
            <a:noFill/>
            <a:miter lim="800000"/>
            <a:headEnd/>
            <a:tailEnd/>
          </a:ln>
        </p:spPr>
      </p:pic>
      <p:sp>
        <p:nvSpPr>
          <p:cNvPr id="13346" name="TextBox 128"/>
          <p:cNvSpPr txBox="1">
            <a:spLocks noChangeArrowheads="1"/>
          </p:cNvSpPr>
          <p:nvPr/>
        </p:nvSpPr>
        <p:spPr bwMode="auto">
          <a:xfrm>
            <a:off x="573088" y="765175"/>
            <a:ext cx="685800" cy="523875"/>
          </a:xfrm>
          <a:prstGeom prst="rect">
            <a:avLst/>
          </a:prstGeom>
          <a:noFill/>
          <a:ln w="9525">
            <a:noFill/>
            <a:miter lim="800000"/>
            <a:headEnd/>
            <a:tailEnd/>
          </a:ln>
        </p:spPr>
        <p:txBody>
          <a:bodyPr>
            <a:spAutoFit/>
          </a:bodyPr>
          <a:lstStyle/>
          <a:p>
            <a:r>
              <a:rPr lang="en-US" altLang="zh-CN" sz="2800">
                <a:latin typeface="华文新魏" pitchFamily="2" charset="-122"/>
                <a:ea typeface="华文新魏" pitchFamily="2" charset="-122"/>
                <a:cs typeface="Times New Roman" pitchFamily="18" charset="0"/>
                <a:sym typeface="Wingdings" pitchFamily="2" charset="2"/>
              </a:rPr>
              <a:t></a:t>
            </a:r>
            <a:endParaRPr lang="zh-CN" altLang="en-US" sz="2800">
              <a:latin typeface="华文新魏" pitchFamily="2" charset="-122"/>
              <a:ea typeface="华文新魏" pitchFamily="2" charset="-122"/>
              <a:cs typeface="Times New Roman" pitchFamily="18" charset="0"/>
            </a:endParaRPr>
          </a:p>
        </p:txBody>
      </p:sp>
      <p:sp>
        <p:nvSpPr>
          <p:cNvPr id="13347" name="标题 1"/>
          <p:cNvSpPr>
            <a:spLocks noGrp="1"/>
          </p:cNvSpPr>
          <p:nvPr>
            <p:ph type="title"/>
          </p:nvPr>
        </p:nvSpPr>
        <p:spPr/>
        <p:txBody>
          <a:bodyPr/>
          <a:lstStyle/>
          <a:p>
            <a:endParaRPr lang="zh-CN" altLang="en-US" smtClean="0">
              <a:ea typeface="宋体" pitchFamily="2" charset="-122"/>
            </a:endParaRPr>
          </a:p>
        </p:txBody>
      </p:sp>
      <p:sp>
        <p:nvSpPr>
          <p:cNvPr id="13348" name="标题 1"/>
          <p:cNvSpPr txBox="1">
            <a:spLocks/>
          </p:cNvSpPr>
          <p:nvPr/>
        </p:nvSpPr>
        <p:spPr bwMode="gray">
          <a:xfrm>
            <a:off x="762000" y="228600"/>
            <a:ext cx="4995863" cy="563563"/>
          </a:xfrm>
          <a:prstGeom prst="rect">
            <a:avLst/>
          </a:prstGeom>
          <a:solidFill>
            <a:schemeClr val="bg1"/>
          </a:solidFill>
          <a:ln w="9525">
            <a:noFill/>
            <a:miter lim="800000"/>
            <a:headEnd/>
            <a:tailEnd/>
          </a:ln>
        </p:spPr>
        <p:txBody>
          <a:bodyPr anchor="ctr"/>
          <a:lstStyle/>
          <a:p>
            <a:pPr algn="ctr" eaLnBrk="0" hangingPunct="0"/>
            <a:r>
              <a:rPr lang="zh-CN" altLang="en-US" sz="2400" b="1">
                <a:solidFill>
                  <a:srgbClr val="000000"/>
                </a:solidFill>
                <a:latin typeface="Verdana" pitchFamily="34" charset="0"/>
              </a:rPr>
              <a:t>一、成果登记概况</a:t>
            </a:r>
          </a:p>
        </p:txBody>
      </p:sp>
      <p:sp>
        <p:nvSpPr>
          <p:cNvPr id="13349"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Tree>
  </p:cSld>
  <p:clrMapOvr>
    <a:masterClrMapping/>
  </p:clrMapOvr>
  <p:transition advTm="14375"/>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80"/>
          <p:cNvGrpSpPr>
            <a:grpSpLocks/>
          </p:cNvGrpSpPr>
          <p:nvPr/>
        </p:nvGrpSpPr>
        <p:grpSpPr bwMode="auto">
          <a:xfrm>
            <a:off x="304800" y="1295400"/>
            <a:ext cx="8610600" cy="4733925"/>
            <a:chOff x="828675" y="1600200"/>
            <a:chExt cx="8610600" cy="4734240"/>
          </a:xfrm>
        </p:grpSpPr>
        <p:sp>
          <p:nvSpPr>
            <p:cNvPr id="14344" name="AutoShape 3"/>
            <p:cNvSpPr>
              <a:spLocks noChangeArrowheads="1"/>
            </p:cNvSpPr>
            <p:nvPr/>
          </p:nvSpPr>
          <p:spPr bwMode="gray">
            <a:xfrm>
              <a:off x="2771774" y="1981200"/>
              <a:ext cx="6591301" cy="1368425"/>
            </a:xfrm>
            <a:prstGeom prst="roundRect">
              <a:avLst>
                <a:gd name="adj" fmla="val 9144"/>
              </a:avLst>
            </a:prstGeom>
            <a:solidFill>
              <a:srgbClr val="F8F8F8"/>
            </a:solidFill>
            <a:ln w="28575">
              <a:solidFill>
                <a:schemeClr val="accent1"/>
              </a:solidFill>
              <a:round/>
              <a:headEnd/>
              <a:tailEnd/>
            </a:ln>
          </p:spPr>
          <p:txBody>
            <a:bodyPr wrap="none" anchor="ctr"/>
            <a:lstStyle/>
            <a:p>
              <a:endParaRPr lang="zh-CN" altLang="en-US"/>
            </a:p>
          </p:txBody>
        </p:sp>
        <p:sp>
          <p:nvSpPr>
            <p:cNvPr id="14345" name="AutoShape 4"/>
            <p:cNvSpPr>
              <a:spLocks noChangeArrowheads="1"/>
            </p:cNvSpPr>
            <p:nvPr/>
          </p:nvSpPr>
          <p:spPr bwMode="gray">
            <a:xfrm>
              <a:off x="2781299" y="3419475"/>
              <a:ext cx="6581775" cy="1327150"/>
            </a:xfrm>
            <a:prstGeom prst="roundRect">
              <a:avLst>
                <a:gd name="adj" fmla="val 9144"/>
              </a:avLst>
            </a:prstGeom>
            <a:solidFill>
              <a:srgbClr val="F8F8F8"/>
            </a:solidFill>
            <a:ln w="28575">
              <a:solidFill>
                <a:schemeClr val="accent2"/>
              </a:solidFill>
              <a:round/>
              <a:headEnd/>
              <a:tailEnd/>
            </a:ln>
          </p:spPr>
          <p:txBody>
            <a:bodyPr wrap="none" anchor="ctr"/>
            <a:lstStyle/>
            <a:p>
              <a:endParaRPr lang="zh-CN" altLang="en-US"/>
            </a:p>
          </p:txBody>
        </p:sp>
        <p:sp>
          <p:nvSpPr>
            <p:cNvPr id="65" name="AutoShape 5"/>
            <p:cNvSpPr>
              <a:spLocks noChangeArrowheads="1"/>
            </p:cNvSpPr>
            <p:nvPr/>
          </p:nvSpPr>
          <p:spPr bwMode="gray">
            <a:xfrm>
              <a:off x="2009775" y="1600200"/>
              <a:ext cx="2438400" cy="1709852"/>
            </a:xfrm>
            <a:prstGeom prst="upArrow">
              <a:avLst>
                <a:gd name="adj1" fmla="val 49093"/>
                <a:gd name="adj2" fmla="val 22310"/>
              </a:avLst>
            </a:prstGeom>
            <a:gradFill rotWithShape="1">
              <a:gsLst>
                <a:gs pos="0">
                  <a:schemeClr val="accent1">
                    <a:gamma/>
                    <a:shade val="66275"/>
                    <a:invGamma/>
                  </a:schemeClr>
                </a:gs>
                <a:gs pos="100000">
                  <a:schemeClr val="accent1"/>
                </a:gs>
              </a:gsLst>
              <a:lin ang="18900000" scaled="1"/>
            </a:gradFill>
            <a:ln w="19050">
              <a:no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p>
              <a:pPr>
                <a:defRPr/>
              </a:pPr>
              <a:endParaRPr lang="zh-CN" altLang="en-US">
                <a:latin typeface="Arial" pitchFamily="34" charset="0"/>
              </a:endParaRPr>
            </a:p>
          </p:txBody>
        </p:sp>
        <p:sp>
          <p:nvSpPr>
            <p:cNvPr id="66" name="AutoShape 6"/>
            <p:cNvSpPr>
              <a:spLocks noChangeArrowheads="1"/>
            </p:cNvSpPr>
            <p:nvPr/>
          </p:nvSpPr>
          <p:spPr bwMode="gray">
            <a:xfrm>
              <a:off x="1371600" y="2905212"/>
              <a:ext cx="2476500" cy="1778118"/>
            </a:xfrm>
            <a:prstGeom prst="upArrow">
              <a:avLst>
                <a:gd name="adj1" fmla="val 51824"/>
                <a:gd name="adj2" fmla="val 23468"/>
              </a:avLst>
            </a:prstGeom>
            <a:gradFill rotWithShape="1">
              <a:gsLst>
                <a:gs pos="0">
                  <a:schemeClr val="accent2">
                    <a:gamma/>
                    <a:shade val="56078"/>
                    <a:invGamma/>
                  </a:schemeClr>
                </a:gs>
                <a:gs pos="100000">
                  <a:schemeClr val="accent2"/>
                </a:gs>
              </a:gsLst>
              <a:lin ang="18900000" scaled="1"/>
            </a:gradFill>
            <a:ln w="19050">
              <a:no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2"/>
              </a:extrusionClr>
            </a:sp3d>
          </p:spPr>
          <p:txBody>
            <a:bodyPr wrap="none" anchor="ctr">
              <a:flatTx/>
            </a:bodyPr>
            <a:lstStyle/>
            <a:p>
              <a:pPr>
                <a:defRPr/>
              </a:pPr>
              <a:endParaRPr lang="zh-CN" altLang="en-US">
                <a:latin typeface="Arial" pitchFamily="34" charset="0"/>
              </a:endParaRPr>
            </a:p>
          </p:txBody>
        </p:sp>
        <p:sp>
          <p:nvSpPr>
            <p:cNvPr id="14348" name="AutoShape 7"/>
            <p:cNvSpPr>
              <a:spLocks noChangeArrowheads="1"/>
            </p:cNvSpPr>
            <p:nvPr/>
          </p:nvSpPr>
          <p:spPr bwMode="gray">
            <a:xfrm>
              <a:off x="2100262" y="4814888"/>
              <a:ext cx="7262813" cy="1509712"/>
            </a:xfrm>
            <a:prstGeom prst="roundRect">
              <a:avLst>
                <a:gd name="adj" fmla="val 9144"/>
              </a:avLst>
            </a:prstGeom>
            <a:solidFill>
              <a:srgbClr val="F8F8F8"/>
            </a:solidFill>
            <a:ln w="28575">
              <a:solidFill>
                <a:schemeClr val="folHlink"/>
              </a:solidFill>
              <a:round/>
              <a:headEnd/>
              <a:tailEnd/>
            </a:ln>
          </p:spPr>
          <p:txBody>
            <a:bodyPr wrap="none" anchor="ctr"/>
            <a:lstStyle/>
            <a:p>
              <a:endParaRPr lang="zh-CN" altLang="en-US"/>
            </a:p>
          </p:txBody>
        </p:sp>
        <p:sp>
          <p:nvSpPr>
            <p:cNvPr id="68" name="AutoShape 8"/>
            <p:cNvSpPr>
              <a:spLocks noChangeArrowheads="1"/>
            </p:cNvSpPr>
            <p:nvPr/>
          </p:nvSpPr>
          <p:spPr bwMode="gray">
            <a:xfrm>
              <a:off x="828675" y="4275316"/>
              <a:ext cx="2438400" cy="2049598"/>
            </a:xfrm>
            <a:prstGeom prst="upArrow">
              <a:avLst>
                <a:gd name="adj1" fmla="val 52602"/>
                <a:gd name="adj2" fmla="val 25245"/>
              </a:avLst>
            </a:prstGeom>
            <a:gradFill rotWithShape="1">
              <a:gsLst>
                <a:gs pos="0">
                  <a:schemeClr val="folHlink">
                    <a:gamma/>
                    <a:shade val="57255"/>
                    <a:invGamma/>
                  </a:schemeClr>
                </a:gs>
                <a:gs pos="100000">
                  <a:schemeClr val="folHlink"/>
                </a:gs>
              </a:gsLst>
              <a:lin ang="18900000" scaled="1"/>
            </a:gradFill>
            <a:ln w="19050">
              <a:noFill/>
              <a:miter lim="800000"/>
              <a:headEnd/>
              <a:tailEnd/>
            </a:ln>
            <a:effectLst/>
            <a:scene3d>
              <a:camera prst="legacyPerspectiveBottomRight"/>
              <a:lightRig rig="legacyFlat1" dir="t"/>
            </a:scene3d>
            <a:sp3d extrusionH="430200" prstMaterial="legacyMatte">
              <a:bevelT w="13500" h="13500" prst="angle"/>
              <a:bevelB w="13500" h="13500" prst="angle"/>
              <a:extrusionClr>
                <a:schemeClr val="folHlink"/>
              </a:extrusionClr>
            </a:sp3d>
          </p:spPr>
          <p:txBody>
            <a:bodyPr wrap="none" anchor="ctr">
              <a:flatTx/>
            </a:bodyPr>
            <a:lstStyle/>
            <a:p>
              <a:pPr>
                <a:defRPr/>
              </a:pPr>
              <a:endParaRPr lang="zh-CN" altLang="en-US">
                <a:latin typeface="Arial" pitchFamily="34" charset="0"/>
              </a:endParaRPr>
            </a:p>
          </p:txBody>
        </p:sp>
        <p:sp>
          <p:nvSpPr>
            <p:cNvPr id="14350" name="WordArt 10"/>
            <p:cNvSpPr>
              <a:spLocks noChangeArrowheads="1" noChangeShapeType="1" noTextEdit="1"/>
            </p:cNvSpPr>
            <p:nvPr/>
          </p:nvSpPr>
          <p:spPr bwMode="gray">
            <a:xfrm rot="5400000">
              <a:off x="1278731" y="5236369"/>
              <a:ext cx="684213" cy="231775"/>
            </a:xfrm>
            <a:prstGeom prst="rect">
              <a:avLst/>
            </a:prstGeom>
          </p:spPr>
          <p:txBody>
            <a:bodyPr wrap="none" fromWordArt="1">
              <a:prstTxWarp prst="textPlain">
                <a:avLst>
                  <a:gd name="adj" fmla="val 50000"/>
                </a:avLst>
              </a:prstTxWarp>
            </a:bodyPr>
            <a:lstStyle/>
            <a:p>
              <a:pPr algn="ctr"/>
              <a:endParaRPr lang="zh-CN" altLang="en-US" sz="3600" kern="10">
                <a:ln w="9525">
                  <a:noFill/>
                  <a:round/>
                  <a:headEnd/>
                  <a:tailEnd/>
                </a:ln>
                <a:solidFill>
                  <a:srgbClr val="F8F8F8"/>
                </a:solidFill>
                <a:effectLst>
                  <a:prstShdw prst="shdw17" dist="17961" dir="13500000">
                    <a:srgbClr val="080808"/>
                  </a:prstShdw>
                </a:effectLst>
                <a:latin typeface="宋体"/>
                <a:ea typeface="宋体"/>
              </a:endParaRPr>
            </a:p>
          </p:txBody>
        </p:sp>
        <p:sp>
          <p:nvSpPr>
            <p:cNvPr id="14351" name="Text Box 12"/>
            <p:cNvSpPr txBox="1">
              <a:spLocks noChangeArrowheads="1"/>
            </p:cNvSpPr>
            <p:nvPr/>
          </p:nvSpPr>
          <p:spPr bwMode="gray">
            <a:xfrm>
              <a:off x="2962275" y="1905000"/>
              <a:ext cx="866775" cy="1200329"/>
            </a:xfrm>
            <a:prstGeom prst="rect">
              <a:avLst/>
            </a:prstGeom>
            <a:noFill/>
            <a:ln w="9525">
              <a:noFill/>
              <a:miter lim="800000"/>
              <a:headEnd/>
              <a:tailEnd/>
            </a:ln>
          </p:spPr>
          <p:txBody>
            <a:bodyPr>
              <a:spAutoFit/>
            </a:bodyPr>
            <a:lstStyle/>
            <a:p>
              <a:pPr algn="r">
                <a:lnSpc>
                  <a:spcPct val="120000"/>
                </a:lnSpc>
                <a:spcBef>
                  <a:spcPct val="50000"/>
                </a:spcBef>
              </a:pPr>
              <a:r>
                <a:rPr lang="zh-CN" altLang="en-US" sz="2000">
                  <a:solidFill>
                    <a:srgbClr val="FFFFFF"/>
                  </a:solidFill>
                </a:rPr>
                <a:t>登记材料保管</a:t>
              </a:r>
              <a:endParaRPr lang="en-US" altLang="zh-CN" sz="2000">
                <a:solidFill>
                  <a:srgbClr val="FFFFFF"/>
                </a:solidFill>
              </a:endParaRPr>
            </a:p>
          </p:txBody>
        </p:sp>
        <p:sp>
          <p:nvSpPr>
            <p:cNvPr id="14352" name="Text Box 13"/>
            <p:cNvSpPr txBox="1">
              <a:spLocks noChangeArrowheads="1"/>
            </p:cNvSpPr>
            <p:nvPr/>
          </p:nvSpPr>
          <p:spPr bwMode="gray">
            <a:xfrm>
              <a:off x="2476500" y="3376613"/>
              <a:ext cx="762000" cy="934679"/>
            </a:xfrm>
            <a:prstGeom prst="rect">
              <a:avLst/>
            </a:prstGeom>
            <a:noFill/>
            <a:ln w="9525">
              <a:noFill/>
              <a:miter lim="800000"/>
              <a:headEnd/>
              <a:tailEnd/>
            </a:ln>
          </p:spPr>
          <p:txBody>
            <a:bodyPr>
              <a:spAutoFit/>
            </a:bodyPr>
            <a:lstStyle/>
            <a:p>
              <a:pPr algn="r">
                <a:lnSpc>
                  <a:spcPct val="120000"/>
                </a:lnSpc>
                <a:spcBef>
                  <a:spcPct val="50000"/>
                </a:spcBef>
              </a:pPr>
              <a:r>
                <a:rPr lang="zh-CN" altLang="en-US" sz="2400">
                  <a:solidFill>
                    <a:srgbClr val="FFFFFF"/>
                  </a:solidFill>
                </a:rPr>
                <a:t>发证</a:t>
              </a:r>
              <a:endParaRPr lang="en-US" altLang="zh-CN" sz="2400">
                <a:solidFill>
                  <a:srgbClr val="FFFFFF"/>
                </a:solidFill>
              </a:endParaRPr>
            </a:p>
          </p:txBody>
        </p:sp>
        <p:sp>
          <p:nvSpPr>
            <p:cNvPr id="14353" name="Text Box 14"/>
            <p:cNvSpPr txBox="1">
              <a:spLocks noChangeArrowheads="1"/>
            </p:cNvSpPr>
            <p:nvPr/>
          </p:nvSpPr>
          <p:spPr bwMode="gray">
            <a:xfrm>
              <a:off x="1824441" y="4884916"/>
              <a:ext cx="762000" cy="934679"/>
            </a:xfrm>
            <a:prstGeom prst="rect">
              <a:avLst/>
            </a:prstGeom>
            <a:noFill/>
            <a:ln w="9525">
              <a:noFill/>
              <a:miter lim="800000"/>
              <a:headEnd/>
              <a:tailEnd/>
            </a:ln>
          </p:spPr>
          <p:txBody>
            <a:bodyPr>
              <a:spAutoFit/>
            </a:bodyPr>
            <a:lstStyle/>
            <a:p>
              <a:pPr algn="r">
                <a:lnSpc>
                  <a:spcPct val="120000"/>
                </a:lnSpc>
                <a:spcBef>
                  <a:spcPct val="50000"/>
                </a:spcBef>
              </a:pPr>
              <a:r>
                <a:rPr lang="zh-CN" altLang="en-US" sz="2400">
                  <a:solidFill>
                    <a:srgbClr val="FFFFFF"/>
                  </a:solidFill>
                </a:rPr>
                <a:t>公示</a:t>
              </a:r>
              <a:r>
                <a:rPr lang="en-US" altLang="zh-CN" sz="2400">
                  <a:solidFill>
                    <a:srgbClr val="FFFFFF"/>
                  </a:solidFill>
                </a:rPr>
                <a:t> </a:t>
              </a:r>
              <a:r>
                <a:rPr lang="en-US" altLang="zh-CN" sz="1400">
                  <a:solidFill>
                    <a:srgbClr val="FFFFFF"/>
                  </a:solidFill>
                </a:rPr>
                <a:t>      </a:t>
              </a:r>
            </a:p>
          </p:txBody>
        </p:sp>
        <p:sp>
          <p:nvSpPr>
            <p:cNvPr id="14354" name="Text Box 15"/>
            <p:cNvSpPr txBox="1">
              <a:spLocks noChangeArrowheads="1"/>
            </p:cNvSpPr>
            <p:nvPr/>
          </p:nvSpPr>
          <p:spPr bwMode="gray">
            <a:xfrm>
              <a:off x="3133725" y="4884738"/>
              <a:ext cx="6305550" cy="1449702"/>
            </a:xfrm>
            <a:prstGeom prst="rect">
              <a:avLst/>
            </a:prstGeom>
            <a:noFill/>
            <a:ln w="9525" algn="ctr">
              <a:noFill/>
              <a:miter lim="800000"/>
              <a:headEnd/>
              <a:tailEnd/>
            </a:ln>
          </p:spPr>
          <p:txBody>
            <a:bodyPr>
              <a:spAutoFit/>
            </a:bodyPr>
            <a:lstStyle/>
            <a:p>
              <a:pPr>
                <a:lnSpc>
                  <a:spcPct val="110000"/>
                </a:lnSpc>
                <a:spcBef>
                  <a:spcPct val="50000"/>
                </a:spcBef>
                <a:buFontTx/>
                <a:buChar char="•"/>
              </a:pPr>
              <a:r>
                <a:rPr lang="zh-CN" altLang="en-US">
                  <a:solidFill>
                    <a:srgbClr val="000000"/>
                  </a:solidFill>
                </a:rPr>
                <a:t>地调局成果管理处负责在地调局网站上对成果登记信息予以公示。</a:t>
              </a:r>
              <a:endParaRPr lang="en-US" altLang="zh-CN">
                <a:solidFill>
                  <a:srgbClr val="000000"/>
                </a:solidFill>
              </a:endParaRPr>
            </a:p>
            <a:p>
              <a:pPr>
                <a:lnSpc>
                  <a:spcPct val="110000"/>
                </a:lnSpc>
                <a:spcBef>
                  <a:spcPct val="50000"/>
                </a:spcBef>
                <a:buFontTx/>
                <a:buChar char="•"/>
              </a:pPr>
              <a:r>
                <a:rPr lang="zh-CN" altLang="en-US">
                  <a:solidFill>
                    <a:srgbClr val="000000"/>
                  </a:solidFill>
                </a:rPr>
                <a:t>公示期</a:t>
              </a:r>
              <a:r>
                <a:rPr lang="en-US" altLang="zh-CN">
                  <a:solidFill>
                    <a:srgbClr val="000000"/>
                  </a:solidFill>
                </a:rPr>
                <a:t>20</a:t>
              </a:r>
              <a:r>
                <a:rPr lang="zh-CN" altLang="en-US">
                  <a:solidFill>
                    <a:srgbClr val="000000"/>
                  </a:solidFill>
                </a:rPr>
                <a:t>日，公示内容包括成果名称、项目名称、完成单位及主要完成人。</a:t>
              </a:r>
            </a:p>
          </p:txBody>
        </p:sp>
        <p:sp>
          <p:nvSpPr>
            <p:cNvPr id="14355" name="Text Box 16"/>
            <p:cNvSpPr txBox="1">
              <a:spLocks noChangeArrowheads="1"/>
            </p:cNvSpPr>
            <p:nvPr/>
          </p:nvSpPr>
          <p:spPr bwMode="gray">
            <a:xfrm>
              <a:off x="3876675" y="2286000"/>
              <a:ext cx="5486399" cy="675634"/>
            </a:xfrm>
            <a:prstGeom prst="rect">
              <a:avLst/>
            </a:prstGeom>
            <a:noFill/>
            <a:ln w="9525" algn="ctr">
              <a:noFill/>
              <a:miter lim="800000"/>
              <a:headEnd/>
              <a:tailEnd/>
            </a:ln>
          </p:spPr>
          <p:txBody>
            <a:bodyPr>
              <a:spAutoFit/>
            </a:bodyPr>
            <a:lstStyle/>
            <a:p>
              <a:pPr>
                <a:lnSpc>
                  <a:spcPct val="110000"/>
                </a:lnSpc>
                <a:spcBef>
                  <a:spcPct val="50000"/>
                </a:spcBef>
                <a:buFontTx/>
                <a:buChar char="•"/>
              </a:pPr>
              <a:r>
                <a:rPr lang="zh-CN" altLang="en-US">
                  <a:solidFill>
                    <a:srgbClr val="000000"/>
                  </a:solidFill>
                </a:rPr>
                <a:t>成果登记部门应妥善保管地质调查项目成果登记的相关纸质材料及电子文档。</a:t>
              </a:r>
              <a:endParaRPr lang="en-US" altLang="zh-CN">
                <a:solidFill>
                  <a:srgbClr val="000000"/>
                </a:solidFill>
              </a:endParaRPr>
            </a:p>
          </p:txBody>
        </p:sp>
        <p:sp>
          <p:nvSpPr>
            <p:cNvPr id="14356" name="Text Box 17"/>
            <p:cNvSpPr txBox="1">
              <a:spLocks noChangeArrowheads="1"/>
            </p:cNvSpPr>
            <p:nvPr/>
          </p:nvSpPr>
          <p:spPr bwMode="gray">
            <a:xfrm>
              <a:off x="3571875" y="3581400"/>
              <a:ext cx="5616575" cy="701778"/>
            </a:xfrm>
            <a:prstGeom prst="rect">
              <a:avLst/>
            </a:prstGeom>
            <a:noFill/>
            <a:ln w="9525" algn="ctr">
              <a:noFill/>
              <a:miter lim="800000"/>
              <a:headEnd/>
              <a:tailEnd/>
            </a:ln>
          </p:spPr>
          <p:txBody>
            <a:bodyPr>
              <a:spAutoFit/>
            </a:bodyPr>
            <a:lstStyle/>
            <a:p>
              <a:pPr>
                <a:lnSpc>
                  <a:spcPct val="110000"/>
                </a:lnSpc>
                <a:spcBef>
                  <a:spcPct val="50000"/>
                </a:spcBef>
                <a:buFontTx/>
                <a:buChar char="•"/>
              </a:pPr>
              <a:r>
                <a:rPr lang="zh-CN" altLang="en-US">
                  <a:solidFill>
                    <a:srgbClr val="000000"/>
                  </a:solidFill>
                </a:rPr>
                <a:t>公示无异议或完成异议处理的成果予以登记，相关成果登记部门向相关申报单位出具成果登记证书。</a:t>
              </a:r>
              <a:endParaRPr lang="en-US" altLang="zh-CN">
                <a:solidFill>
                  <a:srgbClr val="000000"/>
                </a:solidFill>
              </a:endParaRPr>
            </a:p>
          </p:txBody>
        </p:sp>
        <p:sp>
          <p:nvSpPr>
            <p:cNvPr id="78" name="TextBox 77"/>
            <p:cNvSpPr txBox="1"/>
            <p:nvPr/>
          </p:nvSpPr>
          <p:spPr>
            <a:xfrm>
              <a:off x="1524000" y="5105633"/>
              <a:ext cx="457200" cy="646156"/>
            </a:xfrm>
            <a:prstGeom prst="rect">
              <a:avLst/>
            </a:prstGeom>
            <a:noFill/>
          </p:spPr>
          <p:txBody>
            <a:bodyPr>
              <a:spAutoFit/>
            </a:bodyPr>
            <a:lstStyle/>
            <a:p>
              <a:pPr>
                <a:defRPr/>
              </a:pPr>
              <a:r>
                <a:rPr lang="en-US" altLang="zh-CN" sz="3600" b="1" dirty="0">
                  <a:solidFill>
                    <a:schemeClr val="accent3"/>
                  </a:solidFill>
                  <a:latin typeface="Times New Roman" pitchFamily="18" charset="0"/>
                  <a:ea typeface="仿宋_GB2312" pitchFamily="49" charset="-122"/>
                  <a:cs typeface="Times New Roman" pitchFamily="18" charset="0"/>
                  <a:sym typeface="Wingdings"/>
                </a:rPr>
                <a:t></a:t>
              </a:r>
              <a:endParaRPr lang="zh-CN" altLang="en-US" sz="3600" b="1" dirty="0">
                <a:solidFill>
                  <a:schemeClr val="accent3"/>
                </a:solidFill>
                <a:latin typeface="Times New Roman" pitchFamily="18" charset="0"/>
                <a:ea typeface="仿宋_GB2312" pitchFamily="49" charset="-122"/>
                <a:cs typeface="Times New Roman" pitchFamily="18" charset="0"/>
              </a:endParaRPr>
            </a:p>
          </p:txBody>
        </p:sp>
        <p:sp>
          <p:nvSpPr>
            <p:cNvPr id="79" name="TextBox 78"/>
            <p:cNvSpPr txBox="1"/>
            <p:nvPr/>
          </p:nvSpPr>
          <p:spPr>
            <a:xfrm>
              <a:off x="1981200" y="3505327"/>
              <a:ext cx="457200" cy="646156"/>
            </a:xfrm>
            <a:prstGeom prst="rect">
              <a:avLst/>
            </a:prstGeom>
            <a:noFill/>
          </p:spPr>
          <p:txBody>
            <a:bodyPr>
              <a:spAutoFit/>
            </a:bodyPr>
            <a:lstStyle/>
            <a:p>
              <a:pPr>
                <a:defRPr/>
              </a:pPr>
              <a:endParaRPr lang="zh-CN" altLang="en-US" sz="3600" b="1" dirty="0">
                <a:solidFill>
                  <a:schemeClr val="accent3"/>
                </a:solidFill>
                <a:latin typeface="Times New Roman" pitchFamily="18" charset="0"/>
                <a:ea typeface="仿宋_GB2312" pitchFamily="49" charset="-122"/>
                <a:cs typeface="Times New Roman" pitchFamily="18" charset="0"/>
              </a:endParaRPr>
            </a:p>
          </p:txBody>
        </p:sp>
      </p:grpSp>
      <p:sp>
        <p:nvSpPr>
          <p:cNvPr id="14339" name="标题 1"/>
          <p:cNvSpPr>
            <a:spLocks noGrp="1"/>
          </p:cNvSpPr>
          <p:nvPr>
            <p:ph type="title"/>
          </p:nvPr>
        </p:nvSpPr>
        <p:spPr/>
        <p:txBody>
          <a:bodyPr/>
          <a:lstStyle/>
          <a:p>
            <a:endParaRPr lang="zh-CN" altLang="en-US" smtClean="0">
              <a:ea typeface="宋体" pitchFamily="2" charset="-122"/>
            </a:endParaRPr>
          </a:p>
        </p:txBody>
      </p:sp>
      <p:sp>
        <p:nvSpPr>
          <p:cNvPr id="14340" name="标题 1"/>
          <p:cNvSpPr txBox="1">
            <a:spLocks/>
          </p:cNvSpPr>
          <p:nvPr/>
        </p:nvSpPr>
        <p:spPr bwMode="gray">
          <a:xfrm>
            <a:off x="762000" y="228600"/>
            <a:ext cx="4995863" cy="563563"/>
          </a:xfrm>
          <a:prstGeom prst="rect">
            <a:avLst/>
          </a:prstGeom>
          <a:solidFill>
            <a:schemeClr val="bg1"/>
          </a:solidFill>
          <a:ln w="9525">
            <a:noFill/>
            <a:miter lim="800000"/>
            <a:headEnd/>
            <a:tailEnd/>
          </a:ln>
        </p:spPr>
        <p:txBody>
          <a:bodyPr anchor="ctr"/>
          <a:lstStyle/>
          <a:p>
            <a:pPr algn="ctr" eaLnBrk="0" hangingPunct="0"/>
            <a:r>
              <a:rPr lang="zh-CN" altLang="en-US" sz="2400" b="1">
                <a:solidFill>
                  <a:srgbClr val="000000"/>
                </a:solidFill>
                <a:latin typeface="Verdana" pitchFamily="34" charset="0"/>
              </a:rPr>
              <a:t>一、成果登记概况</a:t>
            </a:r>
          </a:p>
        </p:txBody>
      </p:sp>
      <p:sp>
        <p:nvSpPr>
          <p:cNvPr id="14341" name="TextBox 8"/>
          <p:cNvSpPr txBox="1">
            <a:spLocks noChangeArrowheads="1"/>
          </p:cNvSpPr>
          <p:nvPr/>
        </p:nvSpPr>
        <p:spPr bwMode="auto">
          <a:xfrm>
            <a:off x="5662613" y="6467475"/>
            <a:ext cx="4797425" cy="307975"/>
          </a:xfrm>
          <a:prstGeom prst="rect">
            <a:avLst/>
          </a:prstGeom>
          <a:noFill/>
          <a:ln w="9525">
            <a:noFill/>
            <a:miter lim="800000"/>
            <a:headEnd/>
            <a:tailEnd/>
          </a:ln>
        </p:spPr>
        <p:txBody>
          <a:bodyPr>
            <a:spAutoFit/>
          </a:bodyPr>
          <a:lstStyle/>
          <a:p>
            <a:r>
              <a:rPr lang="zh-CN" altLang="en-US" sz="1400">
                <a:latin typeface="华文宋体" pitchFamily="2" charset="-122"/>
                <a:ea typeface="华文宋体" pitchFamily="2" charset="-122"/>
              </a:rPr>
              <a:t>中国地质调查局地质调查项目成果登记</a:t>
            </a:r>
          </a:p>
        </p:txBody>
      </p:sp>
      <p:sp>
        <p:nvSpPr>
          <p:cNvPr id="3" name="矩形 2"/>
          <p:cNvSpPr/>
          <p:nvPr/>
        </p:nvSpPr>
        <p:spPr>
          <a:xfrm>
            <a:off x="1457325" y="3114675"/>
            <a:ext cx="647700" cy="646113"/>
          </a:xfrm>
          <a:prstGeom prst="rect">
            <a:avLst/>
          </a:prstGeom>
        </p:spPr>
        <p:txBody>
          <a:bodyPr wrap="none">
            <a:spAutoFit/>
          </a:bodyPr>
          <a:lstStyle/>
          <a:p>
            <a:pPr>
              <a:defRPr/>
            </a:pPr>
            <a:r>
              <a:rPr lang="zh-CN" altLang="zh-CN" sz="3600" b="1" dirty="0">
                <a:solidFill>
                  <a:schemeClr val="accent3"/>
                </a:solidFill>
                <a:latin typeface="Times New Roman" pitchFamily="18" charset="0"/>
                <a:ea typeface="仿宋_GB2312" pitchFamily="49" charset="-122"/>
                <a:cs typeface="Times New Roman" pitchFamily="18" charset="0"/>
              </a:rPr>
              <a:t>⑥</a:t>
            </a:r>
            <a:endParaRPr lang="zh-CN" altLang="en-US" sz="3600" b="1" dirty="0">
              <a:solidFill>
                <a:schemeClr val="accent3"/>
              </a:solidFill>
              <a:latin typeface="Times New Roman" pitchFamily="18" charset="0"/>
              <a:ea typeface="仿宋_GB2312" pitchFamily="49" charset="-122"/>
              <a:cs typeface="Times New Roman" pitchFamily="18" charset="0"/>
            </a:endParaRPr>
          </a:p>
        </p:txBody>
      </p:sp>
      <p:sp>
        <p:nvSpPr>
          <p:cNvPr id="14343" name="矩形 3"/>
          <p:cNvSpPr>
            <a:spLocks noChangeArrowheads="1"/>
          </p:cNvSpPr>
          <p:nvPr/>
        </p:nvSpPr>
        <p:spPr bwMode="auto">
          <a:xfrm>
            <a:off x="2147888" y="1857375"/>
            <a:ext cx="595312" cy="585788"/>
          </a:xfrm>
          <a:prstGeom prst="rect">
            <a:avLst/>
          </a:prstGeom>
          <a:noFill/>
          <a:ln w="9525">
            <a:noFill/>
            <a:miter lim="800000"/>
            <a:headEnd/>
            <a:tailEnd/>
          </a:ln>
        </p:spPr>
        <p:txBody>
          <a:bodyPr wrap="none">
            <a:spAutoFit/>
          </a:bodyPr>
          <a:lstStyle/>
          <a:p>
            <a:r>
              <a:rPr lang="zh-CN" altLang="zh-CN" sz="3200" b="1">
                <a:solidFill>
                  <a:schemeClr val="bg1"/>
                </a:solidFill>
                <a:latin typeface="Times New Roman" pitchFamily="18" charset="0"/>
                <a:cs typeface="Times New Roman" pitchFamily="18" charset="0"/>
              </a:rPr>
              <a:t>⑦</a:t>
            </a:r>
            <a:endParaRPr lang="zh-CN" altLang="en-US" sz="3200" b="1">
              <a:solidFill>
                <a:schemeClr val="bg1"/>
              </a:solidFill>
              <a:latin typeface="Times New Roman" pitchFamily="18" charset="0"/>
              <a:cs typeface="Times New Roman" pitchFamily="18" charset="0"/>
            </a:endParaRPr>
          </a:p>
        </p:txBody>
      </p:sp>
    </p:spTree>
  </p:cSld>
  <p:clrMapOvr>
    <a:masterClrMapping/>
  </p:clrMapOvr>
  <p:transition advTm="14375"/>
  <p:timing>
    <p:tnLst>
      <p:par>
        <p:cTn id="1" dur="indefinite" restart="never" nodeType="tmRoot"/>
      </p:par>
    </p:tnLst>
  </p:timing>
</p:sld>
</file>

<file path=ppt/theme/theme1.xml><?xml version="1.0" encoding="utf-8"?>
<a:theme xmlns:a="http://schemas.openxmlformats.org/drawingml/2006/main" name="08">
  <a:themeElements>
    <a:clrScheme name="08 3">
      <a:dk1>
        <a:srgbClr val="0C2E84"/>
      </a:dk1>
      <a:lt1>
        <a:srgbClr val="FFFFFF"/>
      </a:lt1>
      <a:dk2>
        <a:srgbClr val="000000"/>
      </a:dk2>
      <a:lt2>
        <a:srgbClr val="B2B2B2"/>
      </a:lt2>
      <a:accent1>
        <a:srgbClr val="339D75"/>
      </a:accent1>
      <a:accent2>
        <a:srgbClr val="6094C8"/>
      </a:accent2>
      <a:accent3>
        <a:srgbClr val="FFFFFF"/>
      </a:accent3>
      <a:accent4>
        <a:srgbClr val="092670"/>
      </a:accent4>
      <a:accent5>
        <a:srgbClr val="ADCCBD"/>
      </a:accent5>
      <a:accent6>
        <a:srgbClr val="5686B5"/>
      </a:accent6>
      <a:hlink>
        <a:srgbClr val="6CBCC4"/>
      </a:hlink>
      <a:folHlink>
        <a:srgbClr val="BCC8AC"/>
      </a:folHlink>
    </a:clrScheme>
    <a:fontScheme name="08">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CC"/>
        </a:solidFill>
        <a:ln w="9525" cap="flat" cmpd="sng" algn="ctr">
          <a:solidFill>
            <a:srgbClr val="FFFFCC"/>
          </a:solidFill>
          <a:prstDash val="solid"/>
          <a:round/>
          <a:headEnd type="none" w="med" len="med"/>
          <a:tailEnd type="none" w="med" len="med"/>
        </a:ln>
        <a:effectLst/>
      </a:spPr>
      <a:bodyPr rtlCol="0" anchor="ctr"/>
      <a:lstStyle>
        <a:defPPr algn="ct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08 1">
        <a:dk1>
          <a:srgbClr val="003366"/>
        </a:dk1>
        <a:lt1>
          <a:srgbClr val="FFFFFF"/>
        </a:lt1>
        <a:dk2>
          <a:srgbClr val="000000"/>
        </a:dk2>
        <a:lt2>
          <a:srgbClr val="DDDDDD"/>
        </a:lt2>
        <a:accent1>
          <a:srgbClr val="438ACB"/>
        </a:accent1>
        <a:accent2>
          <a:srgbClr val="389C82"/>
        </a:accent2>
        <a:accent3>
          <a:srgbClr val="FFFFFF"/>
        </a:accent3>
        <a:accent4>
          <a:srgbClr val="002A56"/>
        </a:accent4>
        <a:accent5>
          <a:srgbClr val="B0C4E2"/>
        </a:accent5>
        <a:accent6>
          <a:srgbClr val="328D75"/>
        </a:accent6>
        <a:hlink>
          <a:srgbClr val="6E815B"/>
        </a:hlink>
        <a:folHlink>
          <a:srgbClr val="90A8B0"/>
        </a:folHlink>
      </a:clrScheme>
      <a:clrMap bg1="lt1" tx1="dk1" bg2="lt2" tx2="dk2" accent1="accent1" accent2="accent2" accent3="accent3" accent4="accent4" accent5="accent5" accent6="accent6" hlink="hlink" folHlink="folHlink"/>
    </a:extraClrScheme>
    <a:extraClrScheme>
      <a:clrScheme name="08 2">
        <a:dk1>
          <a:srgbClr val="30311D"/>
        </a:dk1>
        <a:lt1>
          <a:srgbClr val="FFFFFF"/>
        </a:lt1>
        <a:dk2>
          <a:srgbClr val="93A731"/>
        </a:dk2>
        <a:lt2>
          <a:srgbClr val="DDDDDD"/>
        </a:lt2>
        <a:accent1>
          <a:srgbClr val="4FBFAF"/>
        </a:accent1>
        <a:accent2>
          <a:srgbClr val="5C85D0"/>
        </a:accent2>
        <a:accent3>
          <a:srgbClr val="FFFFFF"/>
        </a:accent3>
        <a:accent4>
          <a:srgbClr val="272817"/>
        </a:accent4>
        <a:accent5>
          <a:srgbClr val="B2DCD4"/>
        </a:accent5>
        <a:accent6>
          <a:srgbClr val="5378BC"/>
        </a:accent6>
        <a:hlink>
          <a:srgbClr val="A06EAC"/>
        </a:hlink>
        <a:folHlink>
          <a:srgbClr val="71998A"/>
        </a:folHlink>
      </a:clrScheme>
      <a:clrMap bg1="lt1" tx1="dk1" bg2="lt2" tx2="dk2" accent1="accent1" accent2="accent2" accent3="accent3" accent4="accent4" accent5="accent5" accent6="accent6" hlink="hlink" folHlink="folHlink"/>
    </a:extraClrScheme>
    <a:extraClrScheme>
      <a:clrScheme name="08 3">
        <a:dk1>
          <a:srgbClr val="0C2E84"/>
        </a:dk1>
        <a:lt1>
          <a:srgbClr val="FFFFFF"/>
        </a:lt1>
        <a:dk2>
          <a:srgbClr val="000000"/>
        </a:dk2>
        <a:lt2>
          <a:srgbClr val="B2B2B2"/>
        </a:lt2>
        <a:accent1>
          <a:srgbClr val="339D75"/>
        </a:accent1>
        <a:accent2>
          <a:srgbClr val="6094C8"/>
        </a:accent2>
        <a:accent3>
          <a:srgbClr val="FFFFFF"/>
        </a:accent3>
        <a:accent4>
          <a:srgbClr val="092670"/>
        </a:accent4>
        <a:accent5>
          <a:srgbClr val="ADCCBD"/>
        </a:accent5>
        <a:accent6>
          <a:srgbClr val="5686B5"/>
        </a:accent6>
        <a:hlink>
          <a:srgbClr val="6CBCC4"/>
        </a:hlink>
        <a:folHlink>
          <a:srgbClr val="BCC8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8759</TotalTime>
  <Words>3739</Words>
  <Application>Microsoft Office PowerPoint</Application>
  <PresentationFormat>全屏显示(4:3)</PresentationFormat>
  <Paragraphs>457</Paragraphs>
  <Slides>29</Slides>
  <Notes>29</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29</vt:i4>
      </vt:variant>
    </vt:vector>
  </HeadingPairs>
  <TitlesOfParts>
    <vt:vector size="43" baseType="lpstr">
      <vt:lpstr>Arial</vt:lpstr>
      <vt:lpstr>宋体</vt:lpstr>
      <vt:lpstr>Verdana</vt:lpstr>
      <vt:lpstr>Wingdings</vt:lpstr>
      <vt:lpstr>Calibri</vt:lpstr>
      <vt:lpstr>黑体</vt:lpstr>
      <vt:lpstr>Times New Roman</vt:lpstr>
      <vt:lpstr>楷体</vt:lpstr>
      <vt:lpstr>华文宋体</vt:lpstr>
      <vt:lpstr>华文新魏</vt:lpstr>
      <vt:lpstr>仿宋_GB2312</vt:lpstr>
      <vt:lpstr>Arial Black</vt:lpstr>
      <vt:lpstr>08</vt:lpstr>
      <vt:lpstr>Microsoft Graph 图表</vt:lpstr>
      <vt:lpstr>中国地质调查局 地质调查项目成果登记</vt:lpstr>
      <vt:lpstr>介  绍  纲   要</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成果登记申报表-成果概况</vt:lpstr>
      <vt:lpstr>成果登记申报表</vt:lpstr>
      <vt:lpstr>成果登记申报表-成果概况</vt:lpstr>
      <vt:lpstr>成果登记申报表-成果概况</vt:lpstr>
      <vt:lpstr>成果登记申报表-成果概况</vt:lpstr>
      <vt:lpstr>成果登记申报表</vt:lpstr>
      <vt:lpstr>成果登记申报表</vt:lpstr>
      <vt:lpstr>成果登记申报表-成果表现形式</vt:lpstr>
      <vt:lpstr>成果登记申报表-成果表现形式</vt:lpstr>
      <vt:lpstr>成果登记申报表-成果表现形式</vt:lpstr>
      <vt:lpstr>成果登记申报表-成果表现形式</vt:lpstr>
      <vt:lpstr>成果登记申报表</vt:lpstr>
      <vt:lpstr>成果登记申报表-成果证明材料目录</vt:lpstr>
    </vt:vector>
  </TitlesOfParts>
  <Company>GuildDesign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ThemeGallery.com</dc:creator>
  <cp:lastModifiedBy>Administrator</cp:lastModifiedBy>
  <cp:revision>530</cp:revision>
  <dcterms:created xsi:type="dcterms:W3CDTF">2004-10-26T02:51:54Z</dcterms:created>
  <dcterms:modified xsi:type="dcterms:W3CDTF">2014-03-11T08:01:37Z</dcterms:modified>
</cp:coreProperties>
</file>